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Lst>
  <p:notesMasterIdLst>
    <p:notesMasterId r:id="rId3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Lst>
  <p:sldSz cx="9144000" cy="5143500" type="screen16x9"/>
  <p:notesSz cx="6858000" cy="9144000"/>
  <p:embeddedFontLst>
    <p:embeddedFont>
      <p:font typeface="Calibri" panose="020F0502020204030204" pitchFamily="34" charset="0"/>
      <p:regular r:id="rId33"/>
      <p:bold r:id="rId34"/>
      <p:italic r:id="rId35"/>
      <p:boldItalic r:id="rId36"/>
    </p:embeddedFont>
    <p:embeddedFont>
      <p:font typeface="Google Sans Medium" panose="020B0603030502040204" pitchFamily="34" charset="0"/>
      <p:regular r:id="rId37"/>
      <p:bold r:id="rId38"/>
      <p:italic r:id="rId39"/>
      <p:boldItalic r:id="rId40"/>
    </p:embeddedFont>
    <p:embeddedFont>
      <p:font typeface="Open Sans" panose="020B0606030504020204" pitchFamily="34" charset="0"/>
      <p:regular r:id="rId41"/>
      <p:bold r:id="rId42"/>
      <p:italic r:id="rId43"/>
      <p:boldItalic r:id="rId44"/>
    </p:embeddedFont>
    <p:embeddedFont>
      <p:font typeface="Open Sans SemiBold" panose="020F0502020204030204" pitchFamily="3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37"/>
  </p:normalViewPr>
  <p:slideViewPr>
    <p:cSldViewPr snapToGrid="0">
      <p:cViewPr varScale="1">
        <p:scale>
          <a:sx n="125" d="100"/>
          <a:sy n="125" d="100"/>
        </p:scale>
        <p:origin x="704" y="1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7.fntdata"/><Relationship Id="rId21" Type="http://schemas.openxmlformats.org/officeDocument/2006/relationships/slide" Target="slides/slide19.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4.fntdata"/><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2.fntdata"/><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8.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4c37861fa_0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e4c37861fa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4c37861fa_0_4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4c37861fa_0_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e4c37861fa_0_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e4c37861fa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e4c37861fa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e4c37861f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e4c37861fa_0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e4c37861fa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e4c37861fa_0_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e4c37861fa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e4c37861fa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e4c37861fa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e4c37861fa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e4c37861fa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e4c37861fa_0_4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e4c37861fa_0_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e4c37861fa_0_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e4c37861fa_0_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e4c37861fa_0_5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e4c37861fa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e4c37861fa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e4c37861fa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e4c37861fa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e4c37861fa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Clr>
                <a:schemeClr val="dk1"/>
              </a:buClr>
              <a:buSzPts val="1100"/>
              <a:buFont typeface="Arial"/>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e4c37861fa_0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e4c37861fa_0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Clr>
                <a:schemeClr val="dk1"/>
              </a:buClr>
              <a:buSzPts val="1100"/>
              <a:buFont typeface="Arial"/>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e4c37861fa_0_5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e4c37861fa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e4c37861fa_0_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e4c37861fa_0_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e4c37861fa_0_5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e4c37861fa_0_5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e4c37861fa_0_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e4c37861fa_0_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e4c37861fa_0_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e4c37861fa_0_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e4c37861fa_0_5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e4c37861fa_0_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e4c37861fa_0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e4c37861fa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e4c37861fa_0_6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e4c37861fa_0_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e4c37861fa_0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e4c37861fa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e4c37861fa_0_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e4c37861fa_0_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e4c37861fa_0_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e4c37861fa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e4c37861fa_0_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e4c37861fa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e4c37861fa_0_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e4c37861fa_0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e4c37861fa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e4c37861fa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e4c37861fa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e4c37861fa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 name="Google Shape;50;p12"/>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51"/>
        <p:cNvGrpSpPr/>
        <p:nvPr/>
      </p:nvGrpSpPr>
      <p:grpSpPr>
        <a:xfrm>
          <a:off x="0" y="0"/>
          <a:ext cx="0" cy="0"/>
          <a:chOff x="0" y="0"/>
          <a:chExt cx="0" cy="0"/>
        </a:xfrm>
      </p:grpSpPr>
      <p:sp>
        <p:nvSpPr>
          <p:cNvPr id="52" name="Google Shape;52;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13"/>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54"/>
        <p:cNvGrpSpPr/>
        <p:nvPr/>
      </p:nvGrpSpPr>
      <p:grpSpPr>
        <a:xfrm>
          <a:off x="0" y="0"/>
          <a:ext cx="0" cy="0"/>
          <a:chOff x="0" y="0"/>
          <a:chExt cx="0" cy="0"/>
        </a:xfrm>
      </p:grpSpPr>
      <p:sp>
        <p:nvSpPr>
          <p:cNvPr id="55" name="Google Shape;5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14"/>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57"/>
        <p:cNvGrpSpPr/>
        <p:nvPr/>
      </p:nvGrpSpPr>
      <p:grpSpPr>
        <a:xfrm>
          <a:off x="0" y="0"/>
          <a:ext cx="0" cy="0"/>
          <a:chOff x="0" y="0"/>
          <a:chExt cx="0" cy="0"/>
        </a:xfrm>
      </p:grpSpPr>
      <p:sp>
        <p:nvSpPr>
          <p:cNvPr id="58" name="Google Shape;58;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15"/>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60"/>
        <p:cNvGrpSpPr/>
        <p:nvPr/>
      </p:nvGrpSpPr>
      <p:grpSpPr>
        <a:xfrm>
          <a:off x="0" y="0"/>
          <a:ext cx="0" cy="0"/>
          <a:chOff x="0" y="0"/>
          <a:chExt cx="0" cy="0"/>
        </a:xfrm>
      </p:grpSpPr>
      <p:sp>
        <p:nvSpPr>
          <p:cNvPr id="61" name="Google Shape;61;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2" name="Google Shape;62;p16"/>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63"/>
        <p:cNvGrpSpPr/>
        <p:nvPr/>
      </p:nvGrpSpPr>
      <p:grpSpPr>
        <a:xfrm>
          <a:off x="0" y="0"/>
          <a:ext cx="0" cy="0"/>
          <a:chOff x="0" y="0"/>
          <a:chExt cx="0" cy="0"/>
        </a:xfrm>
      </p:grpSpPr>
      <p:sp>
        <p:nvSpPr>
          <p:cNvPr id="64" name="Google Shape;64;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5" name="Google Shape;65;p17"/>
          <p:cNvSpPr/>
          <p:nvPr/>
        </p:nvSpPr>
        <p:spPr>
          <a:xfrm>
            <a:off x="0" y="329125"/>
            <a:ext cx="69300" cy="7530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66"/>
        <p:cNvGrpSpPr/>
        <p:nvPr/>
      </p:nvGrpSpPr>
      <p:grpSpPr>
        <a:xfrm>
          <a:off x="0" y="0"/>
          <a:ext cx="0" cy="0"/>
          <a:chOff x="0" y="0"/>
          <a:chExt cx="0" cy="0"/>
        </a:xfrm>
      </p:grpSpPr>
      <p:sp>
        <p:nvSpPr>
          <p:cNvPr id="67" name="Google Shape;6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8" name="Google Shape;68;p18"/>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69"/>
        <p:cNvGrpSpPr/>
        <p:nvPr/>
      </p:nvGrpSpPr>
      <p:grpSpPr>
        <a:xfrm>
          <a:off x="0" y="0"/>
          <a:ext cx="0" cy="0"/>
          <a:chOff x="0" y="0"/>
          <a:chExt cx="0" cy="0"/>
        </a:xfrm>
      </p:grpSpPr>
      <p:sp>
        <p:nvSpPr>
          <p:cNvPr id="70" name="Google Shape;70;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9"/>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6"/>
        <p:cNvGrpSpPr/>
        <p:nvPr/>
      </p:nvGrpSpPr>
      <p:grpSpPr>
        <a:xfrm>
          <a:off x="0" y="0"/>
          <a:ext cx="0" cy="0"/>
          <a:chOff x="0" y="0"/>
          <a:chExt cx="0" cy="0"/>
        </a:xfrm>
      </p:grpSpPr>
      <p:sp>
        <p:nvSpPr>
          <p:cNvPr id="77" name="Google Shape;77;p2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8" name="Google Shape;78;p2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9" name="Google Shape;7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80" name="Google Shape;80;p21"/>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1"/>
        <p:cNvGrpSpPr/>
        <p:nvPr/>
      </p:nvGrpSpPr>
      <p:grpSpPr>
        <a:xfrm>
          <a:off x="0" y="0"/>
          <a:ext cx="0" cy="0"/>
          <a:chOff x="0" y="0"/>
          <a:chExt cx="0" cy="0"/>
        </a:xfrm>
      </p:grpSpPr>
      <p:sp>
        <p:nvSpPr>
          <p:cNvPr id="82" name="Google Shape;82;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3" name="Google Shape;83;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sp>
        <p:nvSpPr>
          <p:cNvPr id="85" name="Google Shape;85;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6" name="Google Shape;86;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7" name="Google Shape;8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8"/>
        <p:cNvGrpSpPr/>
        <p:nvPr/>
      </p:nvGrpSpPr>
      <p:grpSpPr>
        <a:xfrm>
          <a:off x="0" y="0"/>
          <a:ext cx="0" cy="0"/>
          <a:chOff x="0" y="0"/>
          <a:chExt cx="0" cy="0"/>
        </a:xfrm>
      </p:grpSpPr>
      <p:sp>
        <p:nvSpPr>
          <p:cNvPr id="89" name="Google Shape;89;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 name="Google Shape;90;p2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1" name="Google Shape;91;p2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2" name="Google Shape;92;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5" name="Google Shape;95;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6"/>
        <p:cNvGrpSpPr/>
        <p:nvPr/>
      </p:nvGrpSpPr>
      <p:grpSpPr>
        <a:xfrm>
          <a:off x="0" y="0"/>
          <a:ext cx="0" cy="0"/>
          <a:chOff x="0" y="0"/>
          <a:chExt cx="0" cy="0"/>
        </a:xfrm>
      </p:grpSpPr>
      <p:sp>
        <p:nvSpPr>
          <p:cNvPr id="97" name="Google Shape;97;p2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 name="Google Shape;98;p2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9" name="Google Shape;99;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0"/>
        <p:cNvGrpSpPr/>
        <p:nvPr/>
      </p:nvGrpSpPr>
      <p:grpSpPr>
        <a:xfrm>
          <a:off x="0" y="0"/>
          <a:ext cx="0" cy="0"/>
          <a:chOff x="0" y="0"/>
          <a:chExt cx="0" cy="0"/>
        </a:xfrm>
      </p:grpSpPr>
      <p:sp>
        <p:nvSpPr>
          <p:cNvPr id="101" name="Google Shape;101;p27"/>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2" name="Google Shape;102;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3"/>
        <p:cNvGrpSpPr/>
        <p:nvPr/>
      </p:nvGrpSpPr>
      <p:grpSpPr>
        <a:xfrm>
          <a:off x="0" y="0"/>
          <a:ext cx="0" cy="0"/>
          <a:chOff x="0" y="0"/>
          <a:chExt cx="0" cy="0"/>
        </a:xfrm>
      </p:grpSpPr>
      <p:sp>
        <p:nvSpPr>
          <p:cNvPr id="104" name="Google Shape;104;p2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06" name="Google Shape;106;p2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7" name="Google Shape;107;p28"/>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08" name="Google Shape;108;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9"/>
        <p:cNvGrpSpPr/>
        <p:nvPr/>
      </p:nvGrpSpPr>
      <p:grpSpPr>
        <a:xfrm>
          <a:off x="0" y="0"/>
          <a:ext cx="0" cy="0"/>
          <a:chOff x="0" y="0"/>
          <a:chExt cx="0" cy="0"/>
        </a:xfrm>
      </p:grpSpPr>
      <p:sp>
        <p:nvSpPr>
          <p:cNvPr id="110" name="Google Shape;110;p29"/>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111" name="Google Shape;111;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2"/>
        <p:cNvGrpSpPr/>
        <p:nvPr/>
      </p:nvGrpSpPr>
      <p:grpSpPr>
        <a:xfrm>
          <a:off x="0" y="0"/>
          <a:ext cx="0" cy="0"/>
          <a:chOff x="0" y="0"/>
          <a:chExt cx="0" cy="0"/>
        </a:xfrm>
      </p:grpSpPr>
      <p:sp>
        <p:nvSpPr>
          <p:cNvPr id="113" name="Google Shape;113;p30"/>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4" name="Google Shape;114;p30"/>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15" name="Google Shape;115;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116"/>
        <p:cNvGrpSpPr/>
        <p:nvPr/>
      </p:nvGrpSpPr>
      <p:grpSpPr>
        <a:xfrm>
          <a:off x="0" y="0"/>
          <a:ext cx="0" cy="0"/>
          <a:chOff x="0" y="0"/>
          <a:chExt cx="0" cy="0"/>
        </a:xfrm>
      </p:grpSpPr>
      <p:sp>
        <p:nvSpPr>
          <p:cNvPr id="117" name="Google Shape;117;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18" name="Google Shape;118;p31"/>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9" name="Google Shape;119;p31"/>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120"/>
        <p:cNvGrpSpPr/>
        <p:nvPr/>
      </p:nvGrpSpPr>
      <p:grpSpPr>
        <a:xfrm>
          <a:off x="0" y="0"/>
          <a:ext cx="0" cy="0"/>
          <a:chOff x="0" y="0"/>
          <a:chExt cx="0" cy="0"/>
        </a:xfrm>
      </p:grpSpPr>
      <p:sp>
        <p:nvSpPr>
          <p:cNvPr id="121" name="Google Shape;121;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22" name="Google Shape;122;p32"/>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3" name="Google Shape;123;p3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124"/>
        <p:cNvGrpSpPr/>
        <p:nvPr/>
      </p:nvGrpSpPr>
      <p:grpSpPr>
        <a:xfrm>
          <a:off x="0" y="0"/>
          <a:ext cx="0" cy="0"/>
          <a:chOff x="0" y="0"/>
          <a:chExt cx="0" cy="0"/>
        </a:xfrm>
      </p:grpSpPr>
      <p:sp>
        <p:nvSpPr>
          <p:cNvPr id="125" name="Google Shape;125;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26" name="Google Shape;126;p33"/>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7" name="Google Shape;127;p3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128"/>
        <p:cNvGrpSpPr/>
        <p:nvPr/>
      </p:nvGrpSpPr>
      <p:grpSpPr>
        <a:xfrm>
          <a:off x="0" y="0"/>
          <a:ext cx="0" cy="0"/>
          <a:chOff x="0" y="0"/>
          <a:chExt cx="0" cy="0"/>
        </a:xfrm>
      </p:grpSpPr>
      <p:sp>
        <p:nvSpPr>
          <p:cNvPr id="129" name="Google Shape;129;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0" name="Google Shape;130;p34"/>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1" name="Google Shape;131;p3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132"/>
        <p:cNvGrpSpPr/>
        <p:nvPr/>
      </p:nvGrpSpPr>
      <p:grpSpPr>
        <a:xfrm>
          <a:off x="0" y="0"/>
          <a:ext cx="0" cy="0"/>
          <a:chOff x="0" y="0"/>
          <a:chExt cx="0" cy="0"/>
        </a:xfrm>
      </p:grpSpPr>
      <p:sp>
        <p:nvSpPr>
          <p:cNvPr id="133" name="Google Shape;133;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4" name="Google Shape;134;p35"/>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5" name="Google Shape;135;p3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136"/>
        <p:cNvGrpSpPr/>
        <p:nvPr/>
      </p:nvGrpSpPr>
      <p:grpSpPr>
        <a:xfrm>
          <a:off x="0" y="0"/>
          <a:ext cx="0" cy="0"/>
          <a:chOff x="0" y="0"/>
          <a:chExt cx="0" cy="0"/>
        </a:xfrm>
      </p:grpSpPr>
      <p:sp>
        <p:nvSpPr>
          <p:cNvPr id="137" name="Google Shape;137;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8" name="Google Shape;138;p36"/>
          <p:cNvSpPr/>
          <p:nvPr/>
        </p:nvSpPr>
        <p:spPr>
          <a:xfrm>
            <a:off x="0" y="329125"/>
            <a:ext cx="69300" cy="7530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9" name="Google Shape;139;p3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140"/>
        <p:cNvGrpSpPr/>
        <p:nvPr/>
      </p:nvGrpSpPr>
      <p:grpSpPr>
        <a:xfrm>
          <a:off x="0" y="0"/>
          <a:ext cx="0" cy="0"/>
          <a:chOff x="0" y="0"/>
          <a:chExt cx="0" cy="0"/>
        </a:xfrm>
      </p:grpSpPr>
      <p:sp>
        <p:nvSpPr>
          <p:cNvPr id="141" name="Google Shape;141;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42" name="Google Shape;142;p37"/>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 name="Google Shape;143;p3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144"/>
        <p:cNvGrpSpPr/>
        <p:nvPr/>
      </p:nvGrpSpPr>
      <p:grpSpPr>
        <a:xfrm>
          <a:off x="0" y="0"/>
          <a:ext cx="0" cy="0"/>
          <a:chOff x="0" y="0"/>
          <a:chExt cx="0" cy="0"/>
        </a:xfrm>
      </p:grpSpPr>
      <p:sp>
        <p:nvSpPr>
          <p:cNvPr id="145" name="Google Shape;145;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46" name="Google Shape;146;p38"/>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7" name="Google Shape;147;p3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4" name="Google Shape;74;p2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75" name="Google Shape;75;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3" Type="http://schemas.openxmlformats.org/officeDocument/2006/relationships/hyperlink" Target="https://xd.adobe.com/view/1c1af1d1-4ce7-4007-a2f4-e84266d51656-4949/" TargetMode="External"/><Relationship Id="rId2" Type="http://schemas.openxmlformats.org/officeDocument/2006/relationships/notesSlide" Target="../notesSlides/notesSlide16.xml"/><Relationship Id="rId1" Type="http://schemas.openxmlformats.org/officeDocument/2006/relationships/slideLayout" Target="../slideLayouts/slideLayout34.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9.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35.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5.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3" Type="http://schemas.openxmlformats.org/officeDocument/2006/relationships/hyperlink" Target="https://xd.adobe.com/view/e1d4867d-c4d9-463b-8413-92cdcd168eb2-b487/" TargetMode="External"/><Relationship Id="rId2" Type="http://schemas.openxmlformats.org/officeDocument/2006/relationships/notesSlide" Target="../notesSlides/notesSlide24.xml"/><Relationship Id="rId1" Type="http://schemas.openxmlformats.org/officeDocument/2006/relationships/slideLayout" Target="../slideLayouts/slideLayout35.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285F4"/>
        </a:solidFill>
        <a:effectLst/>
      </p:bgPr>
    </p:bg>
    <p:spTree>
      <p:nvGrpSpPr>
        <p:cNvPr id="1" name="Shape 151"/>
        <p:cNvGrpSpPr/>
        <p:nvPr/>
      </p:nvGrpSpPr>
      <p:grpSpPr>
        <a:xfrm>
          <a:off x="0" y="0"/>
          <a:ext cx="0" cy="0"/>
          <a:chOff x="0" y="0"/>
          <a:chExt cx="0" cy="0"/>
        </a:xfrm>
      </p:grpSpPr>
      <p:sp>
        <p:nvSpPr>
          <p:cNvPr id="152" name="Google Shape;152;p39"/>
          <p:cNvSpPr txBox="1"/>
          <p:nvPr/>
        </p:nvSpPr>
        <p:spPr>
          <a:xfrm>
            <a:off x="517674" y="1819750"/>
            <a:ext cx="8331685" cy="738633"/>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US" sz="3600" dirty="0">
                <a:solidFill>
                  <a:srgbClr val="FFFFFF"/>
                </a:solidFill>
                <a:latin typeface="Open Sans SemiBold"/>
                <a:ea typeface="Open Sans SemiBold"/>
                <a:cs typeface="Open Sans SemiBold"/>
                <a:sym typeface="Open Sans SemiBold"/>
              </a:rPr>
              <a:t>The Cycle – Responsive Web Design</a:t>
            </a:r>
            <a:endParaRPr sz="3600" dirty="0">
              <a:solidFill>
                <a:srgbClr val="FFFFFF"/>
              </a:solidFill>
              <a:latin typeface="Open Sans SemiBold"/>
              <a:ea typeface="Open Sans SemiBold"/>
              <a:cs typeface="Open Sans SemiBold"/>
              <a:sym typeface="Open Sans SemiBold"/>
            </a:endParaRPr>
          </a:p>
        </p:txBody>
      </p:sp>
      <p:sp>
        <p:nvSpPr>
          <p:cNvPr id="153" name="Google Shape;153;p39"/>
          <p:cNvSpPr txBox="1"/>
          <p:nvPr/>
        </p:nvSpPr>
        <p:spPr>
          <a:xfrm>
            <a:off x="517675" y="2769663"/>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FFFFFF"/>
                </a:solidFill>
                <a:latin typeface="Open Sans"/>
                <a:ea typeface="Open Sans"/>
                <a:cs typeface="Open Sans"/>
                <a:sym typeface="Open Sans"/>
              </a:rPr>
              <a:t>Brian Thompson </a:t>
            </a:r>
            <a:endParaRPr sz="2400" dirty="0">
              <a:solidFill>
                <a:srgbClr val="FFFFFF"/>
              </a:solidFill>
              <a:latin typeface="Open Sans"/>
              <a:ea typeface="Open Sans"/>
              <a:cs typeface="Open Sans"/>
              <a:sym typeface="Open Sans"/>
            </a:endParaRPr>
          </a:p>
        </p:txBody>
      </p:sp>
      <p:cxnSp>
        <p:nvCxnSpPr>
          <p:cNvPr id="154" name="Google Shape;154;p39"/>
          <p:cNvCxnSpPr/>
          <p:nvPr/>
        </p:nvCxnSpPr>
        <p:spPr>
          <a:xfrm rot="10800000">
            <a:off x="517575" y="2670825"/>
            <a:ext cx="6570000" cy="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9900"/>
        </a:solidFill>
        <a:effectLst/>
      </p:bgPr>
    </p:bg>
    <p:spTree>
      <p:nvGrpSpPr>
        <p:cNvPr id="1" name="Shape 241"/>
        <p:cNvGrpSpPr/>
        <p:nvPr/>
      </p:nvGrpSpPr>
      <p:grpSpPr>
        <a:xfrm>
          <a:off x="0" y="0"/>
          <a:ext cx="0" cy="0"/>
          <a:chOff x="0" y="0"/>
          <a:chExt cx="0" cy="0"/>
        </a:xfrm>
      </p:grpSpPr>
      <p:sp>
        <p:nvSpPr>
          <p:cNvPr id="242" name="Google Shape;242;p48"/>
          <p:cNvSpPr txBox="1"/>
          <p:nvPr/>
        </p:nvSpPr>
        <p:spPr>
          <a:xfrm>
            <a:off x="3721275" y="1886850"/>
            <a:ext cx="6302100" cy="16932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Sitemap</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Paper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Digital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Low-fidelity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Usability studies</a:t>
            </a:r>
            <a:endParaRPr>
              <a:solidFill>
                <a:srgbClr val="FFFFFF"/>
              </a:solidFill>
              <a:latin typeface="Open Sans"/>
              <a:ea typeface="Open Sans"/>
              <a:cs typeface="Open Sans"/>
              <a:sym typeface="Open Sans"/>
            </a:endParaRPr>
          </a:p>
        </p:txBody>
      </p:sp>
      <p:sp>
        <p:nvSpPr>
          <p:cNvPr id="243" name="Google Shape;243;p48"/>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Starting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244" name="Google Shape;244;p48"/>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9"/>
          <p:cNvSpPr/>
          <p:nvPr/>
        </p:nvSpPr>
        <p:spPr>
          <a:xfrm>
            <a:off x="4211875" y="0"/>
            <a:ext cx="493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9"/>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Sitemap</a:t>
            </a:r>
            <a:endParaRPr sz="2400">
              <a:solidFill>
                <a:srgbClr val="5F6368"/>
              </a:solidFill>
              <a:latin typeface="Open Sans"/>
              <a:ea typeface="Open Sans"/>
              <a:cs typeface="Open Sans"/>
              <a:sym typeface="Open Sans"/>
            </a:endParaRPr>
          </a:p>
        </p:txBody>
      </p:sp>
      <p:sp>
        <p:nvSpPr>
          <p:cNvPr id="251" name="Google Shape;251;p49"/>
          <p:cNvSpPr txBox="1"/>
          <p:nvPr/>
        </p:nvSpPr>
        <p:spPr>
          <a:xfrm>
            <a:off x="517675" y="1522550"/>
            <a:ext cx="2421300" cy="212362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The sitemap outlines the specific tabs the user will see on the website. The bike builder portion shows what steps the user will take to build their bike. </a:t>
            </a:r>
            <a:endParaRPr dirty="0"/>
          </a:p>
        </p:txBody>
      </p:sp>
      <p:sp>
        <p:nvSpPr>
          <p:cNvPr id="252" name="Google Shape;252;p49"/>
          <p:cNvSpPr txBox="1"/>
          <p:nvPr/>
        </p:nvSpPr>
        <p:spPr>
          <a:xfrm>
            <a:off x="6011725" y="2294700"/>
            <a:ext cx="13323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sitemap/IA</a:t>
            </a:r>
            <a:endParaRPr sz="120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E5E30EFB-00E8-1F45-9CCE-0BFEB51D5D95}"/>
              </a:ext>
            </a:extLst>
          </p:cNvPr>
          <p:cNvPicPr>
            <a:picLocks noChangeAspect="1"/>
          </p:cNvPicPr>
          <p:nvPr/>
        </p:nvPicPr>
        <p:blipFill>
          <a:blip r:embed="rId3"/>
          <a:stretch>
            <a:fillRect/>
          </a:stretch>
        </p:blipFill>
        <p:spPr>
          <a:xfrm>
            <a:off x="2796209" y="0"/>
            <a:ext cx="6347791" cy="514349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50"/>
          <p:cNvSpPr/>
          <p:nvPr/>
        </p:nvSpPr>
        <p:spPr>
          <a:xfrm>
            <a:off x="4211875" y="0"/>
            <a:ext cx="493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0"/>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Paper wireframes </a:t>
            </a:r>
            <a:endParaRPr sz="2400">
              <a:solidFill>
                <a:srgbClr val="5F6368"/>
              </a:solidFill>
              <a:latin typeface="Open Sans"/>
              <a:ea typeface="Open Sans"/>
              <a:cs typeface="Open Sans"/>
              <a:sym typeface="Open Sans"/>
            </a:endParaRPr>
          </a:p>
        </p:txBody>
      </p:sp>
      <p:sp>
        <p:nvSpPr>
          <p:cNvPr id="259" name="Google Shape;259;p50"/>
          <p:cNvSpPr txBox="1"/>
          <p:nvPr/>
        </p:nvSpPr>
        <p:spPr>
          <a:xfrm>
            <a:off x="517675" y="1522550"/>
            <a:ext cx="2421300" cy="244679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The goal of the paper wireframe was to iterate on the overall design of the homepage. A tiered layer cake layout was used for the homepage to best display the information. </a:t>
            </a:r>
            <a:endParaRPr dirty="0"/>
          </a:p>
        </p:txBody>
      </p:sp>
      <p:sp>
        <p:nvSpPr>
          <p:cNvPr id="260" name="Google Shape;260;p50"/>
          <p:cNvSpPr txBox="1"/>
          <p:nvPr/>
        </p:nvSpPr>
        <p:spPr>
          <a:xfrm>
            <a:off x="6011725" y="2294700"/>
            <a:ext cx="13323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paper wireframes </a:t>
            </a:r>
            <a:endParaRPr sz="120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1CDD1BB3-6F89-824D-9817-528647F955BA}"/>
              </a:ext>
            </a:extLst>
          </p:cNvPr>
          <p:cNvPicPr>
            <a:picLocks noChangeAspect="1"/>
          </p:cNvPicPr>
          <p:nvPr/>
        </p:nvPicPr>
        <p:blipFill>
          <a:blip r:embed="rId3"/>
          <a:stretch>
            <a:fillRect/>
          </a:stretch>
        </p:blipFill>
        <p:spPr>
          <a:xfrm>
            <a:off x="4211875" y="0"/>
            <a:ext cx="4932000" cy="51435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6" name="Google Shape;266;p51"/>
          <p:cNvSpPr txBox="1"/>
          <p:nvPr/>
        </p:nvSpPr>
        <p:spPr>
          <a:xfrm>
            <a:off x="517675" y="524350"/>
            <a:ext cx="7000800" cy="9234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Paper wireframe </a:t>
            </a:r>
            <a:endParaRPr sz="2400">
              <a:solidFill>
                <a:srgbClr val="5F6368"/>
              </a:solidFill>
              <a:latin typeface="Open Sans"/>
              <a:ea typeface="Open Sans"/>
              <a:cs typeface="Open Sans"/>
              <a:sym typeface="Open Sans"/>
            </a:endParaRPr>
          </a:p>
          <a:p>
            <a:pPr marL="0" lvl="0" indent="0" algn="l" rtl="0">
              <a:spcBef>
                <a:spcPts val="0"/>
              </a:spcBef>
              <a:spcAft>
                <a:spcPts val="0"/>
              </a:spcAft>
              <a:buNone/>
            </a:pPr>
            <a:r>
              <a:rPr lang="en" sz="2400">
                <a:solidFill>
                  <a:srgbClr val="5F6368"/>
                </a:solidFill>
                <a:latin typeface="Open Sans"/>
                <a:ea typeface="Open Sans"/>
                <a:cs typeface="Open Sans"/>
                <a:sym typeface="Open Sans"/>
              </a:rPr>
              <a:t>screen size variation(s) </a:t>
            </a:r>
            <a:endParaRPr sz="2400">
              <a:solidFill>
                <a:srgbClr val="5F6368"/>
              </a:solidFill>
              <a:latin typeface="Open Sans"/>
              <a:ea typeface="Open Sans"/>
              <a:cs typeface="Open Sans"/>
              <a:sym typeface="Open Sans"/>
            </a:endParaRPr>
          </a:p>
        </p:txBody>
      </p:sp>
      <p:sp>
        <p:nvSpPr>
          <p:cNvPr id="267" name="Google Shape;267;p51"/>
          <p:cNvSpPr txBox="1"/>
          <p:nvPr/>
        </p:nvSpPr>
        <p:spPr>
          <a:xfrm>
            <a:off x="517675" y="1522550"/>
            <a:ext cx="2421300" cy="341629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This is a mobile  variation of the origin</a:t>
            </a:r>
            <a:r>
              <a:rPr lang="en-US" dirty="0">
                <a:solidFill>
                  <a:srgbClr val="5F6368"/>
                </a:solidFill>
                <a:latin typeface="Open Sans"/>
                <a:ea typeface="Open Sans"/>
                <a:cs typeface="Open Sans"/>
                <a:sym typeface="Open Sans"/>
              </a:rPr>
              <a:t>al</a:t>
            </a:r>
            <a:r>
              <a:rPr lang="en" dirty="0">
                <a:solidFill>
                  <a:srgbClr val="5F6368"/>
                </a:solidFill>
                <a:latin typeface="Open Sans"/>
                <a:ea typeface="Open Sans"/>
                <a:cs typeface="Open Sans"/>
                <a:sym typeface="Open Sans"/>
              </a:rPr>
              <a:t> paper frame for the website. The mobile version uses a one column layout, and the navigation features a hamburger menu that will flyout when the user clicks on it. Logo has been moved to the middle of the header. </a:t>
            </a:r>
            <a:endParaRPr dirty="0"/>
          </a:p>
        </p:txBody>
      </p:sp>
      <p:sp>
        <p:nvSpPr>
          <p:cNvPr id="268" name="Google Shape;268;p51"/>
          <p:cNvSpPr txBox="1"/>
          <p:nvPr/>
        </p:nvSpPr>
        <p:spPr>
          <a:xfrm>
            <a:off x="6011725" y="2294700"/>
            <a:ext cx="13323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paper wireframe screen size variation(s)</a:t>
            </a:r>
            <a:endParaRPr sz="120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9278577E-28B6-934A-8648-3EDA7EB0F7E0}"/>
              </a:ext>
            </a:extLst>
          </p:cNvPr>
          <p:cNvPicPr>
            <a:picLocks noChangeAspect="1"/>
          </p:cNvPicPr>
          <p:nvPr/>
        </p:nvPicPr>
        <p:blipFill>
          <a:blip r:embed="rId3"/>
          <a:stretch>
            <a:fillRect/>
          </a:stretch>
        </p:blipFill>
        <p:spPr>
          <a:xfrm>
            <a:off x="4894814" y="0"/>
            <a:ext cx="4249186" cy="51435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5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74" name="Google Shape;274;p52"/>
          <p:cNvSpPr txBox="1"/>
          <p:nvPr/>
        </p:nvSpPr>
        <p:spPr>
          <a:xfrm>
            <a:off x="298825" y="1150250"/>
            <a:ext cx="2421300" cy="3093124"/>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This is the homepage of the website. The goal of the website was to present the user with the option to build their bike as soon as they arrive at the page, and see what type of custom bikes have been made by others. </a:t>
            </a:r>
            <a:endParaRPr dirty="0"/>
          </a:p>
        </p:txBody>
      </p:sp>
      <p:sp>
        <p:nvSpPr>
          <p:cNvPr id="275" name="Google Shape;275;p52"/>
          <p:cNvSpPr/>
          <p:nvPr/>
        </p:nvSpPr>
        <p:spPr>
          <a:xfrm>
            <a:off x="3644375" y="984600"/>
            <a:ext cx="5200800" cy="3085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2"/>
          <p:cNvSpPr txBox="1"/>
          <p:nvPr/>
        </p:nvSpPr>
        <p:spPr>
          <a:xfrm>
            <a:off x="2465198" y="4686101"/>
            <a:ext cx="1100400"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dirty="0">
                <a:solidFill>
                  <a:srgbClr val="5F6368"/>
                </a:solidFill>
                <a:latin typeface="Open Sans"/>
                <a:ea typeface="Open Sans"/>
                <a:cs typeface="Open Sans"/>
                <a:sym typeface="Open Sans"/>
              </a:rPr>
              <a:t>Footer </a:t>
            </a:r>
            <a:endParaRPr sz="1000" dirty="0">
              <a:solidFill>
                <a:srgbClr val="5F6368"/>
              </a:solidFill>
              <a:latin typeface="Open Sans"/>
              <a:ea typeface="Open Sans"/>
              <a:cs typeface="Open Sans"/>
              <a:sym typeface="Open Sans"/>
            </a:endParaRPr>
          </a:p>
        </p:txBody>
      </p:sp>
      <p:sp>
        <p:nvSpPr>
          <p:cNvPr id="278" name="Google Shape;278;p52"/>
          <p:cNvSpPr txBox="1"/>
          <p:nvPr/>
        </p:nvSpPr>
        <p:spPr>
          <a:xfrm>
            <a:off x="5298575" y="1973250"/>
            <a:ext cx="18924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Insert first wireframe example that demonstrates design thinking aligned with user research </a:t>
            </a:r>
            <a:endParaRPr sz="1200">
              <a:solidFill>
                <a:srgbClr val="5F6368"/>
              </a:solidFill>
              <a:latin typeface="Open Sans"/>
              <a:ea typeface="Open Sans"/>
              <a:cs typeface="Open Sans"/>
              <a:sym typeface="Open Sans"/>
            </a:endParaRPr>
          </a:p>
        </p:txBody>
      </p:sp>
      <p:pic>
        <p:nvPicPr>
          <p:cNvPr id="5" name="Picture 4">
            <a:extLst>
              <a:ext uri="{FF2B5EF4-FFF2-40B4-BE49-F238E27FC236}">
                <a16:creationId xmlns:a16="http://schemas.microsoft.com/office/drawing/2014/main" id="{6FBCF6E6-2260-6849-83BE-2D96C929DDF8}"/>
              </a:ext>
            </a:extLst>
          </p:cNvPr>
          <p:cNvPicPr>
            <a:picLocks noChangeAspect="1"/>
          </p:cNvPicPr>
          <p:nvPr/>
        </p:nvPicPr>
        <p:blipFill>
          <a:blip r:embed="rId3"/>
          <a:stretch>
            <a:fillRect/>
          </a:stretch>
        </p:blipFill>
        <p:spPr>
          <a:xfrm>
            <a:off x="3415808" y="0"/>
            <a:ext cx="6181685" cy="5143500"/>
          </a:xfrm>
          <a:prstGeom prst="rect">
            <a:avLst/>
          </a:prstGeom>
        </p:spPr>
      </p:pic>
      <p:cxnSp>
        <p:nvCxnSpPr>
          <p:cNvPr id="280" name="Google Shape;280;p52"/>
          <p:cNvCxnSpPr>
            <a:cxnSpLocks/>
          </p:cNvCxnSpPr>
          <p:nvPr/>
        </p:nvCxnSpPr>
        <p:spPr>
          <a:xfrm>
            <a:off x="3053481" y="4837200"/>
            <a:ext cx="829406" cy="160536"/>
          </a:xfrm>
          <a:prstGeom prst="straightConnector1">
            <a:avLst/>
          </a:prstGeom>
          <a:noFill/>
          <a:ln w="19050" cap="flat" cmpd="sng">
            <a:solidFill>
              <a:srgbClr val="FBBC04"/>
            </a:solidFill>
            <a:prstDash val="solid"/>
            <a:round/>
            <a:headEnd type="none" w="med" len="med"/>
            <a:tailEnd type="triangle" w="med" len="med"/>
          </a:ln>
        </p:spPr>
      </p:cxnSp>
      <p:sp>
        <p:nvSpPr>
          <p:cNvPr id="14" name="Google Shape;277;p52">
            <a:extLst>
              <a:ext uri="{FF2B5EF4-FFF2-40B4-BE49-F238E27FC236}">
                <a16:creationId xmlns:a16="http://schemas.microsoft.com/office/drawing/2014/main" id="{AEB11E51-BC98-5148-8E24-8BAF6DC1E921}"/>
              </a:ext>
            </a:extLst>
          </p:cNvPr>
          <p:cNvSpPr txBox="1"/>
          <p:nvPr/>
        </p:nvSpPr>
        <p:spPr>
          <a:xfrm>
            <a:off x="2644769" y="3599538"/>
            <a:ext cx="1100400" cy="95407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dirty="0">
                <a:solidFill>
                  <a:srgbClr val="5F6368"/>
                </a:solidFill>
                <a:latin typeface="Open Sans"/>
                <a:ea typeface="Open Sans"/>
                <a:cs typeface="Open Sans"/>
                <a:sym typeface="Open Sans"/>
              </a:rPr>
              <a:t>Users can go to these to buy other things within the website</a:t>
            </a:r>
            <a:endParaRPr sz="1000" dirty="0">
              <a:solidFill>
                <a:srgbClr val="5F6368"/>
              </a:solidFill>
              <a:latin typeface="Open Sans"/>
              <a:ea typeface="Open Sans"/>
              <a:cs typeface="Open Sans"/>
              <a:sym typeface="Open Sans"/>
            </a:endParaRPr>
          </a:p>
        </p:txBody>
      </p:sp>
      <p:cxnSp>
        <p:nvCxnSpPr>
          <p:cNvPr id="276" name="Google Shape;276;p52"/>
          <p:cNvCxnSpPr>
            <a:cxnSpLocks/>
          </p:cNvCxnSpPr>
          <p:nvPr/>
        </p:nvCxnSpPr>
        <p:spPr>
          <a:xfrm flipV="1">
            <a:off x="3415808" y="2095474"/>
            <a:ext cx="1497247" cy="331497"/>
          </a:xfrm>
          <a:prstGeom prst="straightConnector1">
            <a:avLst/>
          </a:prstGeom>
          <a:noFill/>
          <a:ln w="19050" cap="flat" cmpd="sng">
            <a:solidFill>
              <a:srgbClr val="FBBC04"/>
            </a:solidFill>
            <a:prstDash val="solid"/>
            <a:round/>
            <a:headEnd type="none" w="med" len="med"/>
            <a:tailEnd type="triangle" w="med" len="med"/>
          </a:ln>
        </p:spPr>
      </p:cxnSp>
      <p:cxnSp>
        <p:nvCxnSpPr>
          <p:cNvPr id="17" name="Google Shape;276;p52">
            <a:extLst>
              <a:ext uri="{FF2B5EF4-FFF2-40B4-BE49-F238E27FC236}">
                <a16:creationId xmlns:a16="http://schemas.microsoft.com/office/drawing/2014/main" id="{9EC371BA-B8A2-0C42-A88C-841E9DECA9C3}"/>
              </a:ext>
            </a:extLst>
          </p:cNvPr>
          <p:cNvCxnSpPr>
            <a:cxnSpLocks/>
          </p:cNvCxnSpPr>
          <p:nvPr/>
        </p:nvCxnSpPr>
        <p:spPr>
          <a:xfrm flipV="1">
            <a:off x="3515921" y="3210036"/>
            <a:ext cx="2919499" cy="560514"/>
          </a:xfrm>
          <a:prstGeom prst="straightConnector1">
            <a:avLst/>
          </a:prstGeom>
          <a:noFill/>
          <a:ln w="19050" cap="flat" cmpd="sng">
            <a:solidFill>
              <a:srgbClr val="FBBC04"/>
            </a:solidFill>
            <a:prstDash val="solid"/>
            <a:round/>
            <a:headEnd type="none" w="med" len="med"/>
            <a:tailEnd type="triangle" w="med" len="med"/>
          </a:ln>
        </p:spPr>
      </p:cxnSp>
      <p:sp>
        <p:nvSpPr>
          <p:cNvPr id="279" name="Google Shape;279;p52"/>
          <p:cNvSpPr txBox="1"/>
          <p:nvPr/>
        </p:nvSpPr>
        <p:spPr>
          <a:xfrm>
            <a:off x="2780820" y="2326426"/>
            <a:ext cx="1100400" cy="80018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dirty="0">
                <a:solidFill>
                  <a:srgbClr val="5F6368"/>
                </a:solidFill>
                <a:latin typeface="Open Sans"/>
                <a:ea typeface="Open Sans"/>
                <a:cs typeface="Open Sans"/>
                <a:sym typeface="Open Sans"/>
              </a:rPr>
              <a:t>Bikes that have been customized by others. </a:t>
            </a:r>
            <a:endParaRPr sz="1000" dirty="0">
              <a:solidFill>
                <a:srgbClr val="5F6368"/>
              </a:solidFill>
              <a:latin typeface="Open Sans"/>
              <a:ea typeface="Open Sans"/>
              <a:cs typeface="Open Sans"/>
              <a:sym typeface="Open Sans"/>
            </a:endParaRPr>
          </a:p>
        </p:txBody>
      </p:sp>
      <p:sp>
        <p:nvSpPr>
          <p:cNvPr id="22" name="Google Shape;279;p52">
            <a:extLst>
              <a:ext uri="{FF2B5EF4-FFF2-40B4-BE49-F238E27FC236}">
                <a16:creationId xmlns:a16="http://schemas.microsoft.com/office/drawing/2014/main" id="{B40D2CCA-B404-6640-8F82-DF10A70FDD24}"/>
              </a:ext>
            </a:extLst>
          </p:cNvPr>
          <p:cNvSpPr txBox="1"/>
          <p:nvPr/>
        </p:nvSpPr>
        <p:spPr>
          <a:xfrm>
            <a:off x="2804913" y="1033937"/>
            <a:ext cx="1100400" cy="80018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dirty="0">
                <a:solidFill>
                  <a:srgbClr val="5F6368"/>
                </a:solidFill>
                <a:latin typeface="Open Sans"/>
                <a:ea typeface="Open Sans"/>
                <a:cs typeface="Open Sans"/>
                <a:sym typeface="Open Sans"/>
              </a:rPr>
              <a:t>Users can access the bike builder feature here</a:t>
            </a:r>
            <a:endParaRPr sz="1000" dirty="0">
              <a:solidFill>
                <a:srgbClr val="5F6368"/>
              </a:solidFill>
              <a:latin typeface="Open Sans"/>
              <a:ea typeface="Open Sans"/>
              <a:cs typeface="Open Sans"/>
              <a:sym typeface="Open Sans"/>
            </a:endParaRPr>
          </a:p>
        </p:txBody>
      </p:sp>
      <p:cxnSp>
        <p:nvCxnSpPr>
          <p:cNvPr id="23" name="Google Shape;276;p52">
            <a:extLst>
              <a:ext uri="{FF2B5EF4-FFF2-40B4-BE49-F238E27FC236}">
                <a16:creationId xmlns:a16="http://schemas.microsoft.com/office/drawing/2014/main" id="{9B957070-E3CF-294C-BB35-B71E756DB31E}"/>
              </a:ext>
            </a:extLst>
          </p:cNvPr>
          <p:cNvCxnSpPr>
            <a:cxnSpLocks/>
          </p:cNvCxnSpPr>
          <p:nvPr/>
        </p:nvCxnSpPr>
        <p:spPr>
          <a:xfrm flipV="1">
            <a:off x="3692808" y="263002"/>
            <a:ext cx="1605767" cy="920369"/>
          </a:xfrm>
          <a:prstGeom prst="straightConnector1">
            <a:avLst/>
          </a:prstGeom>
          <a:noFill/>
          <a:ln w="19050" cap="flat" cmpd="sng">
            <a:solidFill>
              <a:srgbClr val="FBBC04"/>
            </a:solidFill>
            <a:prstDash val="solid"/>
            <a:round/>
            <a:headEnd type="none" w="med" len="med"/>
            <a:tailEnd type="triangle" w="med" len="med"/>
          </a:ln>
        </p:spPr>
      </p:cxnSp>
      <p:cxnSp>
        <p:nvCxnSpPr>
          <p:cNvPr id="24" name="Google Shape;276;p52">
            <a:extLst>
              <a:ext uri="{FF2B5EF4-FFF2-40B4-BE49-F238E27FC236}">
                <a16:creationId xmlns:a16="http://schemas.microsoft.com/office/drawing/2014/main" id="{1FA0DB94-F97E-1D42-B314-05C9C320D766}"/>
              </a:ext>
            </a:extLst>
          </p:cNvPr>
          <p:cNvCxnSpPr>
            <a:cxnSpLocks/>
          </p:cNvCxnSpPr>
          <p:nvPr/>
        </p:nvCxnSpPr>
        <p:spPr>
          <a:xfrm flipV="1">
            <a:off x="3905313" y="976995"/>
            <a:ext cx="2002428" cy="222506"/>
          </a:xfrm>
          <a:prstGeom prst="straightConnector1">
            <a:avLst/>
          </a:prstGeom>
          <a:noFill/>
          <a:ln w="19050" cap="flat" cmpd="sng">
            <a:solidFill>
              <a:srgbClr val="FBBC04"/>
            </a:solidFill>
            <a:prstDash val="solid"/>
            <a:round/>
            <a:headEnd type="none" w="med" len="med"/>
            <a:tailEnd type="triangl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53"/>
          <p:cNvSpPr txBox="1"/>
          <p:nvPr/>
        </p:nvSpPr>
        <p:spPr>
          <a:xfrm>
            <a:off x="517675" y="524350"/>
            <a:ext cx="7000800" cy="9234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 </a:t>
            </a:r>
            <a:endParaRPr sz="2400">
              <a:solidFill>
                <a:srgbClr val="5F6368"/>
              </a:solidFill>
              <a:latin typeface="Open Sans"/>
              <a:ea typeface="Open Sans"/>
              <a:cs typeface="Open Sans"/>
              <a:sym typeface="Open Sans"/>
            </a:endParaRPr>
          </a:p>
          <a:p>
            <a:pPr marL="0" lvl="0" indent="0" algn="l" rtl="0">
              <a:spcBef>
                <a:spcPts val="0"/>
              </a:spcBef>
              <a:spcAft>
                <a:spcPts val="0"/>
              </a:spcAft>
              <a:buNone/>
            </a:pPr>
            <a:r>
              <a:rPr lang="en" sz="2400">
                <a:solidFill>
                  <a:srgbClr val="5F6368"/>
                </a:solidFill>
                <a:latin typeface="Open Sans"/>
                <a:ea typeface="Open Sans"/>
                <a:cs typeface="Open Sans"/>
                <a:sym typeface="Open Sans"/>
              </a:rPr>
              <a:t>screen size variation(s) </a:t>
            </a:r>
            <a:endParaRPr sz="2400">
              <a:solidFill>
                <a:srgbClr val="5F6368"/>
              </a:solidFill>
              <a:latin typeface="Open Sans"/>
              <a:ea typeface="Open Sans"/>
              <a:cs typeface="Open Sans"/>
              <a:sym typeface="Open Sans"/>
            </a:endParaRPr>
          </a:p>
        </p:txBody>
      </p:sp>
      <p:sp>
        <p:nvSpPr>
          <p:cNvPr id="286" name="Google Shape;286;p53"/>
          <p:cNvSpPr txBox="1"/>
          <p:nvPr/>
        </p:nvSpPr>
        <p:spPr>
          <a:xfrm>
            <a:off x="517675" y="1522550"/>
            <a:ext cx="4919298" cy="276995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This digital wireframe features a hamburger navigati</a:t>
            </a:r>
            <a:r>
              <a:rPr lang="en-US" dirty="0">
                <a:solidFill>
                  <a:srgbClr val="5F6368"/>
                </a:solidFill>
                <a:latin typeface="Open Sans"/>
                <a:ea typeface="Open Sans"/>
                <a:cs typeface="Open Sans"/>
                <a:sym typeface="Open Sans"/>
              </a:rPr>
              <a:t>on, carousel for users to see the latest customized bikes users have made, and the build your bike button on the hero image.</a:t>
            </a:r>
          </a:p>
          <a:p>
            <a:pPr marL="0" lvl="0" indent="0" algn="l" rtl="0">
              <a:lnSpc>
                <a:spcPct val="150000"/>
              </a:lnSpc>
              <a:spcBef>
                <a:spcPts val="0"/>
              </a:spcBef>
              <a:spcAft>
                <a:spcPts val="0"/>
              </a:spcAft>
              <a:buClr>
                <a:schemeClr val="dk1"/>
              </a:buClr>
              <a:buSzPts val="1100"/>
              <a:buFont typeface="Arial"/>
              <a:buNone/>
            </a:pPr>
            <a:r>
              <a:rPr lang="en-US" dirty="0">
                <a:solidFill>
                  <a:srgbClr val="5F6368"/>
                </a:solidFill>
                <a:latin typeface="Open Sans"/>
                <a:ea typeface="Open Sans"/>
                <a:cs typeface="Open Sans"/>
                <a:sym typeface="Open Sans"/>
              </a:rPr>
              <a:t> A one column layout was used to achieve a uniform look.</a:t>
            </a:r>
          </a:p>
          <a:p>
            <a:pPr marL="0" lvl="0" indent="0" algn="l" rtl="0">
              <a:lnSpc>
                <a:spcPct val="150000"/>
              </a:lnSpc>
              <a:spcBef>
                <a:spcPts val="0"/>
              </a:spcBef>
              <a:spcAft>
                <a:spcPts val="0"/>
              </a:spcAft>
              <a:buClr>
                <a:schemeClr val="dk1"/>
              </a:buClr>
              <a:buSzPts val="1100"/>
              <a:buFont typeface="Arial"/>
              <a:buNone/>
            </a:pPr>
            <a:endParaRPr lang="en-US"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Clr>
                <a:schemeClr val="dk1"/>
              </a:buClr>
              <a:buSzPts val="1100"/>
              <a:buFont typeface="Arial"/>
              <a:buNone/>
            </a:pPr>
            <a:r>
              <a:rPr lang="en-US" dirty="0">
                <a:solidFill>
                  <a:srgbClr val="5F6368"/>
                </a:solidFill>
                <a:latin typeface="Open Sans"/>
                <a:ea typeface="Open Sans"/>
                <a:cs typeface="Open Sans"/>
                <a:sym typeface="Open Sans"/>
              </a:rPr>
              <a:t> A scroll up arrow at the bottom right will allow the user to scroll back up to the top of the page. </a:t>
            </a:r>
            <a:endParaRPr dirty="0"/>
          </a:p>
        </p:txBody>
      </p:sp>
      <p:pic>
        <p:nvPicPr>
          <p:cNvPr id="3" name="Picture 2">
            <a:extLst>
              <a:ext uri="{FF2B5EF4-FFF2-40B4-BE49-F238E27FC236}">
                <a16:creationId xmlns:a16="http://schemas.microsoft.com/office/drawing/2014/main" id="{FEB1F08A-CC62-D343-A571-1930E4FF1694}"/>
              </a:ext>
            </a:extLst>
          </p:cNvPr>
          <p:cNvPicPr>
            <a:picLocks noChangeAspect="1"/>
          </p:cNvPicPr>
          <p:nvPr/>
        </p:nvPicPr>
        <p:blipFill>
          <a:blip r:embed="rId3"/>
          <a:stretch>
            <a:fillRect/>
          </a:stretch>
        </p:blipFill>
        <p:spPr>
          <a:xfrm>
            <a:off x="5974623" y="0"/>
            <a:ext cx="1865608" cy="51435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54"/>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a:solidFill>
                  <a:srgbClr val="5F6368"/>
                </a:solidFill>
                <a:latin typeface="Open Sans"/>
                <a:ea typeface="Open Sans"/>
                <a:cs typeface="Open Sans"/>
                <a:sym typeface="Open Sans"/>
              </a:rPr>
              <a:t>Low-fidelity prototype</a:t>
            </a:r>
            <a:endParaRPr sz="2400">
              <a:solidFill>
                <a:srgbClr val="5F6368"/>
              </a:solidFill>
              <a:latin typeface="Open Sans"/>
              <a:ea typeface="Open Sans"/>
              <a:cs typeface="Open Sans"/>
              <a:sym typeface="Open Sans"/>
            </a:endParaRPr>
          </a:p>
        </p:txBody>
      </p:sp>
      <p:sp>
        <p:nvSpPr>
          <p:cNvPr id="294" name="Google Shape;294;p54"/>
          <p:cNvSpPr txBox="1"/>
          <p:nvPr/>
        </p:nvSpPr>
        <p:spPr>
          <a:xfrm>
            <a:off x="532875" y="1793800"/>
            <a:ext cx="2915400" cy="83096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Link to Low-fidelity prototype </a:t>
            </a:r>
            <a:r>
              <a:rPr lang="en" dirty="0">
                <a:solidFill>
                  <a:srgbClr val="5F6368"/>
                </a:solidFill>
                <a:latin typeface="Open Sans"/>
                <a:ea typeface="Open Sans"/>
                <a:cs typeface="Open Sans"/>
                <a:sym typeface="Open Sans"/>
                <a:hlinkClick r:id="rId3"/>
              </a:rPr>
              <a:t>here</a:t>
            </a:r>
            <a:endParaRPr dirty="0">
              <a:latin typeface="Open Sans"/>
              <a:ea typeface="Open Sans"/>
              <a:cs typeface="Open Sans"/>
              <a:sym typeface="Open Sans"/>
            </a:endParaRPr>
          </a:p>
        </p:txBody>
      </p:sp>
      <p:sp>
        <p:nvSpPr>
          <p:cNvPr id="295" name="Google Shape;295;p54"/>
          <p:cNvSpPr/>
          <p:nvPr/>
        </p:nvSpPr>
        <p:spPr>
          <a:xfrm>
            <a:off x="4211875" y="0"/>
            <a:ext cx="4932000" cy="51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33066DE8-8B85-824B-AAA0-CBC61E335330}"/>
              </a:ext>
            </a:extLst>
          </p:cNvPr>
          <p:cNvPicPr>
            <a:picLocks noChangeAspect="1"/>
          </p:cNvPicPr>
          <p:nvPr/>
        </p:nvPicPr>
        <p:blipFill>
          <a:blip r:embed="rId4"/>
          <a:stretch>
            <a:fillRect/>
          </a:stretch>
        </p:blipFill>
        <p:spPr>
          <a:xfrm>
            <a:off x="4211875" y="0"/>
            <a:ext cx="5084813" cy="51435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55"/>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parameters</a:t>
            </a:r>
            <a:endParaRPr sz="2400">
              <a:solidFill>
                <a:srgbClr val="5F6368"/>
              </a:solidFill>
              <a:latin typeface="Open Sans"/>
              <a:ea typeface="Open Sans"/>
              <a:cs typeface="Open Sans"/>
              <a:sym typeface="Open Sans"/>
            </a:endParaRPr>
          </a:p>
        </p:txBody>
      </p:sp>
      <p:sp>
        <p:nvSpPr>
          <p:cNvPr id="302" name="Google Shape;302;p55"/>
          <p:cNvSpPr txBox="1"/>
          <p:nvPr/>
        </p:nvSpPr>
        <p:spPr>
          <a:xfrm>
            <a:off x="868275" y="193265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Study type:</a:t>
            </a:r>
            <a:endParaRPr>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a:solidFill>
                  <a:srgbClr val="5F6368"/>
                </a:solidFill>
                <a:latin typeface="Open Sans"/>
                <a:ea typeface="Open Sans"/>
                <a:cs typeface="Open Sans"/>
                <a:sym typeface="Open Sans"/>
              </a:rPr>
              <a:t>Unmoderated usability study</a:t>
            </a:r>
            <a:endParaRPr sz="1200" b="1">
              <a:solidFill>
                <a:srgbClr val="4285F4"/>
              </a:solidFill>
              <a:latin typeface="Open Sans"/>
              <a:ea typeface="Open Sans"/>
              <a:cs typeface="Open Sans"/>
              <a:sym typeface="Open Sans"/>
            </a:endParaRPr>
          </a:p>
        </p:txBody>
      </p:sp>
      <p:sp>
        <p:nvSpPr>
          <p:cNvPr id="303" name="Google Shape;303;p55"/>
          <p:cNvSpPr/>
          <p:nvPr/>
        </p:nvSpPr>
        <p:spPr>
          <a:xfrm>
            <a:off x="2334675" y="130487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5"/>
          <p:cNvSpPr txBox="1"/>
          <p:nvPr/>
        </p:nvSpPr>
        <p:spPr>
          <a:xfrm>
            <a:off x="4829625" y="193265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Location:</a:t>
            </a:r>
            <a:endParaRPr>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a:solidFill>
                  <a:srgbClr val="5F6368"/>
                </a:solidFill>
                <a:latin typeface="Open Sans"/>
                <a:ea typeface="Open Sans"/>
                <a:cs typeface="Open Sans"/>
                <a:sym typeface="Open Sans"/>
              </a:rPr>
              <a:t>United States, remote</a:t>
            </a:r>
            <a:endParaRPr sz="1200" b="1">
              <a:solidFill>
                <a:srgbClr val="FBBC04"/>
              </a:solidFill>
              <a:latin typeface="Open Sans"/>
              <a:ea typeface="Open Sans"/>
              <a:cs typeface="Open Sans"/>
              <a:sym typeface="Open Sans"/>
            </a:endParaRPr>
          </a:p>
        </p:txBody>
      </p:sp>
      <p:sp>
        <p:nvSpPr>
          <p:cNvPr id="305" name="Google Shape;305;p55"/>
          <p:cNvSpPr/>
          <p:nvPr/>
        </p:nvSpPr>
        <p:spPr>
          <a:xfrm>
            <a:off x="6296025" y="130487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5"/>
          <p:cNvSpPr txBox="1"/>
          <p:nvPr/>
        </p:nvSpPr>
        <p:spPr>
          <a:xfrm>
            <a:off x="868275" y="391490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Participants:</a:t>
            </a:r>
            <a:endParaRPr>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a:solidFill>
                  <a:srgbClr val="5F6368"/>
                </a:solidFill>
                <a:latin typeface="Open Sans"/>
                <a:ea typeface="Open Sans"/>
                <a:cs typeface="Open Sans"/>
                <a:sym typeface="Open Sans"/>
              </a:rPr>
              <a:t>5 participants</a:t>
            </a:r>
            <a:endParaRPr sz="1200" b="1">
              <a:solidFill>
                <a:srgbClr val="4285F4"/>
              </a:solidFill>
              <a:latin typeface="Open Sans"/>
              <a:ea typeface="Open Sans"/>
              <a:cs typeface="Open Sans"/>
              <a:sym typeface="Open Sans"/>
            </a:endParaRPr>
          </a:p>
        </p:txBody>
      </p:sp>
      <p:sp>
        <p:nvSpPr>
          <p:cNvPr id="307" name="Google Shape;307;p55"/>
          <p:cNvSpPr/>
          <p:nvPr/>
        </p:nvSpPr>
        <p:spPr>
          <a:xfrm>
            <a:off x="2334675" y="328712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5"/>
          <p:cNvSpPr txBox="1"/>
          <p:nvPr/>
        </p:nvSpPr>
        <p:spPr>
          <a:xfrm>
            <a:off x="4829625" y="391490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Clr>
                <a:schemeClr val="dk1"/>
              </a:buClr>
              <a:buSzPts val="1100"/>
              <a:buFont typeface="Arial"/>
              <a:buNone/>
            </a:pPr>
            <a:r>
              <a:rPr lang="en">
                <a:solidFill>
                  <a:srgbClr val="5F6368"/>
                </a:solidFill>
                <a:latin typeface="Open Sans SemiBold"/>
                <a:ea typeface="Open Sans SemiBold"/>
                <a:cs typeface="Open Sans SemiBold"/>
                <a:sym typeface="Open Sans SemiBold"/>
              </a:rPr>
              <a:t>Length:</a:t>
            </a:r>
            <a:endParaRPr>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a:solidFill>
                  <a:srgbClr val="5F6368"/>
                </a:solidFill>
                <a:latin typeface="Open Sans"/>
                <a:ea typeface="Open Sans"/>
                <a:cs typeface="Open Sans"/>
                <a:sym typeface="Open Sans"/>
              </a:rPr>
              <a:t>20-30 minutes</a:t>
            </a:r>
            <a:endParaRPr sz="1200" b="1">
              <a:solidFill>
                <a:srgbClr val="4285F4"/>
              </a:solidFill>
              <a:latin typeface="Open Sans"/>
              <a:ea typeface="Open Sans"/>
              <a:cs typeface="Open Sans"/>
              <a:sym typeface="Open Sans"/>
            </a:endParaRPr>
          </a:p>
        </p:txBody>
      </p:sp>
      <p:sp>
        <p:nvSpPr>
          <p:cNvPr id="309" name="Google Shape;309;p55"/>
          <p:cNvSpPr/>
          <p:nvPr/>
        </p:nvSpPr>
        <p:spPr>
          <a:xfrm>
            <a:off x="6296025" y="328712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5"/>
          <p:cNvSpPr/>
          <p:nvPr/>
        </p:nvSpPr>
        <p:spPr>
          <a:xfrm>
            <a:off x="2432025" y="3415575"/>
            <a:ext cx="318600" cy="223550"/>
          </a:xfrm>
          <a:custGeom>
            <a:avLst/>
            <a:gdLst/>
            <a:ahLst/>
            <a:cxnLst/>
            <a:rect l="l" t="t" r="r" b="b"/>
            <a:pathLst>
              <a:path w="1048" h="735" extrusionOk="0">
                <a:moveTo>
                  <a:pt x="759" y="367"/>
                </a:moveTo>
                <a:cubicBezTo>
                  <a:pt x="833" y="367"/>
                  <a:pt x="889" y="308"/>
                  <a:pt x="889" y="237"/>
                </a:cubicBezTo>
                <a:cubicBezTo>
                  <a:pt x="889" y="167"/>
                  <a:pt x="830" y="107"/>
                  <a:pt x="759" y="107"/>
                </a:cubicBezTo>
                <a:cubicBezTo>
                  <a:pt x="686" y="107"/>
                  <a:pt x="630" y="167"/>
                  <a:pt x="630" y="237"/>
                </a:cubicBezTo>
                <a:cubicBezTo>
                  <a:pt x="630" y="308"/>
                  <a:pt x="689" y="367"/>
                  <a:pt x="759" y="367"/>
                </a:cubicBezTo>
                <a:close/>
                <a:moveTo>
                  <a:pt x="367" y="316"/>
                </a:moveTo>
                <a:cubicBezTo>
                  <a:pt x="455" y="316"/>
                  <a:pt x="522" y="246"/>
                  <a:pt x="522" y="158"/>
                </a:cubicBezTo>
                <a:cubicBezTo>
                  <a:pt x="522" y="71"/>
                  <a:pt x="452" y="0"/>
                  <a:pt x="367" y="0"/>
                </a:cubicBezTo>
                <a:cubicBezTo>
                  <a:pt x="283" y="0"/>
                  <a:pt x="209" y="71"/>
                  <a:pt x="209" y="158"/>
                </a:cubicBezTo>
                <a:cubicBezTo>
                  <a:pt x="209" y="246"/>
                  <a:pt x="283" y="316"/>
                  <a:pt x="367" y="316"/>
                </a:cubicBezTo>
                <a:close/>
                <a:moveTo>
                  <a:pt x="759" y="471"/>
                </a:moveTo>
                <a:cubicBezTo>
                  <a:pt x="664" y="471"/>
                  <a:pt x="472" y="519"/>
                  <a:pt x="472" y="615"/>
                </a:cubicBezTo>
                <a:lnTo>
                  <a:pt x="472" y="734"/>
                </a:lnTo>
                <a:lnTo>
                  <a:pt x="1047" y="734"/>
                </a:lnTo>
                <a:lnTo>
                  <a:pt x="1047" y="615"/>
                </a:lnTo>
                <a:cubicBezTo>
                  <a:pt x="1047" y="522"/>
                  <a:pt x="855" y="471"/>
                  <a:pt x="759" y="471"/>
                </a:cubicBezTo>
                <a:close/>
                <a:moveTo>
                  <a:pt x="367" y="421"/>
                </a:moveTo>
                <a:cubicBezTo>
                  <a:pt x="246" y="421"/>
                  <a:pt x="0" y="483"/>
                  <a:pt x="0" y="604"/>
                </a:cubicBezTo>
                <a:lnTo>
                  <a:pt x="0" y="734"/>
                </a:lnTo>
                <a:lnTo>
                  <a:pt x="367" y="734"/>
                </a:lnTo>
                <a:lnTo>
                  <a:pt x="367" y="615"/>
                </a:lnTo>
                <a:cubicBezTo>
                  <a:pt x="367" y="570"/>
                  <a:pt x="384" y="494"/>
                  <a:pt x="491" y="435"/>
                </a:cubicBezTo>
                <a:cubicBezTo>
                  <a:pt x="446" y="426"/>
                  <a:pt x="404" y="421"/>
                  <a:pt x="367" y="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11" name="Google Shape;311;p55"/>
          <p:cNvSpPr/>
          <p:nvPr/>
        </p:nvSpPr>
        <p:spPr>
          <a:xfrm>
            <a:off x="6441252" y="1401778"/>
            <a:ext cx="222841" cy="319496"/>
          </a:xfrm>
          <a:custGeom>
            <a:avLst/>
            <a:gdLst/>
            <a:ahLst/>
            <a:cxnLst/>
            <a:rect l="l" t="t" r="r" b="b"/>
            <a:pathLst>
              <a:path w="734" h="1048" extrusionOk="0">
                <a:moveTo>
                  <a:pt x="366" y="0"/>
                </a:moveTo>
                <a:cubicBezTo>
                  <a:pt x="163" y="0"/>
                  <a:pt x="0" y="164"/>
                  <a:pt x="0" y="367"/>
                </a:cubicBezTo>
                <a:cubicBezTo>
                  <a:pt x="0" y="641"/>
                  <a:pt x="366" y="1047"/>
                  <a:pt x="366" y="1047"/>
                </a:cubicBezTo>
                <a:cubicBezTo>
                  <a:pt x="366" y="1047"/>
                  <a:pt x="733" y="641"/>
                  <a:pt x="733" y="367"/>
                </a:cubicBezTo>
                <a:cubicBezTo>
                  <a:pt x="731" y="164"/>
                  <a:pt x="567" y="0"/>
                  <a:pt x="366" y="0"/>
                </a:cubicBezTo>
                <a:close/>
                <a:moveTo>
                  <a:pt x="366" y="497"/>
                </a:moveTo>
                <a:cubicBezTo>
                  <a:pt x="293" y="497"/>
                  <a:pt x="237" y="438"/>
                  <a:pt x="237" y="367"/>
                </a:cubicBezTo>
                <a:cubicBezTo>
                  <a:pt x="237" y="296"/>
                  <a:pt x="296" y="237"/>
                  <a:pt x="366" y="237"/>
                </a:cubicBezTo>
                <a:cubicBezTo>
                  <a:pt x="440" y="237"/>
                  <a:pt x="496" y="296"/>
                  <a:pt x="496" y="367"/>
                </a:cubicBezTo>
                <a:cubicBezTo>
                  <a:pt x="496" y="438"/>
                  <a:pt x="437" y="497"/>
                  <a:pt x="366" y="49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12" name="Google Shape;312;p55"/>
          <p:cNvSpPr/>
          <p:nvPr/>
        </p:nvSpPr>
        <p:spPr>
          <a:xfrm>
            <a:off x="6392921" y="3384699"/>
            <a:ext cx="319496" cy="318153"/>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13" name="Google Shape;313;p55"/>
          <p:cNvSpPr/>
          <p:nvPr/>
        </p:nvSpPr>
        <p:spPr>
          <a:xfrm>
            <a:off x="2460538" y="1416000"/>
            <a:ext cx="261574" cy="291049"/>
          </a:xfrm>
          <a:custGeom>
            <a:avLst/>
            <a:gdLst/>
            <a:ahLst/>
            <a:cxnLst/>
            <a:rect l="l" t="t" r="r" b="b"/>
            <a:pathLst>
              <a:path w="941" h="1046" extrusionOk="0">
                <a:moveTo>
                  <a:pt x="833" y="105"/>
                </a:moveTo>
                <a:lnTo>
                  <a:pt x="616" y="105"/>
                </a:lnTo>
                <a:cubicBezTo>
                  <a:pt x="593" y="46"/>
                  <a:pt x="537" y="0"/>
                  <a:pt x="469" y="0"/>
                </a:cubicBezTo>
                <a:cubicBezTo>
                  <a:pt x="401" y="0"/>
                  <a:pt x="345" y="46"/>
                  <a:pt x="322" y="105"/>
                </a:cubicBezTo>
                <a:lnTo>
                  <a:pt x="105" y="105"/>
                </a:lnTo>
                <a:cubicBezTo>
                  <a:pt x="48" y="105"/>
                  <a:pt x="0" y="153"/>
                  <a:pt x="0" y="209"/>
                </a:cubicBezTo>
                <a:lnTo>
                  <a:pt x="0" y="940"/>
                </a:lnTo>
                <a:cubicBezTo>
                  <a:pt x="0" y="997"/>
                  <a:pt x="48" y="1045"/>
                  <a:pt x="105" y="1045"/>
                </a:cubicBezTo>
                <a:lnTo>
                  <a:pt x="836" y="1045"/>
                </a:lnTo>
                <a:cubicBezTo>
                  <a:pt x="892" y="1045"/>
                  <a:pt x="940" y="997"/>
                  <a:pt x="940" y="940"/>
                </a:cubicBezTo>
                <a:lnTo>
                  <a:pt x="940" y="209"/>
                </a:lnTo>
                <a:cubicBezTo>
                  <a:pt x="937" y="150"/>
                  <a:pt x="889" y="105"/>
                  <a:pt x="833" y="105"/>
                </a:cubicBezTo>
                <a:close/>
                <a:moveTo>
                  <a:pt x="466" y="105"/>
                </a:moveTo>
                <a:cubicBezTo>
                  <a:pt x="494" y="105"/>
                  <a:pt x="520" y="127"/>
                  <a:pt x="520" y="158"/>
                </a:cubicBezTo>
                <a:cubicBezTo>
                  <a:pt x="520" y="187"/>
                  <a:pt x="497" y="212"/>
                  <a:pt x="466" y="212"/>
                </a:cubicBezTo>
                <a:cubicBezTo>
                  <a:pt x="435" y="212"/>
                  <a:pt x="412" y="190"/>
                  <a:pt x="412" y="158"/>
                </a:cubicBezTo>
                <a:cubicBezTo>
                  <a:pt x="415" y="127"/>
                  <a:pt x="438" y="105"/>
                  <a:pt x="466" y="105"/>
                </a:cubicBezTo>
                <a:close/>
                <a:moveTo>
                  <a:pt x="570" y="836"/>
                </a:moveTo>
                <a:lnTo>
                  <a:pt x="204" y="836"/>
                </a:lnTo>
                <a:lnTo>
                  <a:pt x="204" y="731"/>
                </a:lnTo>
                <a:lnTo>
                  <a:pt x="570" y="731"/>
                </a:lnTo>
                <a:lnTo>
                  <a:pt x="570" y="836"/>
                </a:lnTo>
                <a:close/>
                <a:moveTo>
                  <a:pt x="728" y="627"/>
                </a:moveTo>
                <a:lnTo>
                  <a:pt x="206" y="627"/>
                </a:lnTo>
                <a:lnTo>
                  <a:pt x="206" y="523"/>
                </a:lnTo>
                <a:lnTo>
                  <a:pt x="728" y="523"/>
                </a:lnTo>
                <a:lnTo>
                  <a:pt x="728" y="627"/>
                </a:lnTo>
                <a:close/>
                <a:moveTo>
                  <a:pt x="728" y="418"/>
                </a:moveTo>
                <a:lnTo>
                  <a:pt x="206" y="418"/>
                </a:lnTo>
                <a:lnTo>
                  <a:pt x="206" y="314"/>
                </a:lnTo>
                <a:lnTo>
                  <a:pt x="728" y="314"/>
                </a:lnTo>
                <a:lnTo>
                  <a:pt x="728" y="418"/>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6"/>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findings</a:t>
            </a:r>
            <a:endParaRPr sz="2400">
              <a:solidFill>
                <a:srgbClr val="5F6368"/>
              </a:solidFill>
              <a:latin typeface="Open Sans"/>
              <a:ea typeface="Open Sans"/>
              <a:cs typeface="Open Sans"/>
              <a:sym typeface="Open Sans"/>
            </a:endParaRPr>
          </a:p>
        </p:txBody>
      </p:sp>
      <p:sp>
        <p:nvSpPr>
          <p:cNvPr id="320" name="Google Shape;320;p56"/>
          <p:cNvSpPr txBox="1"/>
          <p:nvPr/>
        </p:nvSpPr>
        <p:spPr>
          <a:xfrm>
            <a:off x="710038" y="3137375"/>
            <a:ext cx="1981200" cy="1034099"/>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5 out of 5 users had difficulty selecting a shipping option when checking out. </a:t>
            </a:r>
            <a:endParaRPr sz="1200" dirty="0">
              <a:solidFill>
                <a:srgbClr val="5F6368"/>
              </a:solidFill>
              <a:latin typeface="Open Sans"/>
              <a:ea typeface="Open Sans"/>
              <a:cs typeface="Open Sans"/>
              <a:sym typeface="Open Sans"/>
            </a:endParaRPr>
          </a:p>
        </p:txBody>
      </p:sp>
      <p:sp>
        <p:nvSpPr>
          <p:cNvPr id="321" name="Google Shape;321;p56"/>
          <p:cNvSpPr txBox="1"/>
          <p:nvPr/>
        </p:nvSpPr>
        <p:spPr>
          <a:xfrm>
            <a:off x="818688" y="26583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Shipping Selection</a:t>
            </a:r>
            <a:endParaRPr dirty="0">
              <a:solidFill>
                <a:srgbClr val="5F6368"/>
              </a:solidFill>
              <a:latin typeface="Open Sans SemiBold"/>
              <a:ea typeface="Open Sans SemiBold"/>
              <a:cs typeface="Open Sans SemiBold"/>
              <a:sym typeface="Open Sans SemiBold"/>
            </a:endParaRPr>
          </a:p>
        </p:txBody>
      </p:sp>
      <p:sp>
        <p:nvSpPr>
          <p:cNvPr id="322" name="Google Shape;322;p56"/>
          <p:cNvSpPr txBox="1"/>
          <p:nvPr/>
        </p:nvSpPr>
        <p:spPr>
          <a:xfrm>
            <a:off x="3231363" y="2658350"/>
            <a:ext cx="2735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Progress of Building Bike </a:t>
            </a:r>
            <a:endParaRPr dirty="0">
              <a:solidFill>
                <a:srgbClr val="5F6368"/>
              </a:solidFill>
              <a:latin typeface="Open Sans SemiBold"/>
              <a:ea typeface="Open Sans SemiBold"/>
              <a:cs typeface="Open Sans SemiBold"/>
              <a:sym typeface="Open Sans SemiBold"/>
            </a:endParaRPr>
          </a:p>
        </p:txBody>
      </p:sp>
      <p:sp>
        <p:nvSpPr>
          <p:cNvPr id="323" name="Google Shape;323;p56"/>
          <p:cNvSpPr txBox="1"/>
          <p:nvPr/>
        </p:nvSpPr>
        <p:spPr>
          <a:xfrm>
            <a:off x="6507050" y="26583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Shipping Options</a:t>
            </a:r>
            <a:endParaRPr dirty="0">
              <a:solidFill>
                <a:srgbClr val="5F6368"/>
              </a:solidFill>
              <a:latin typeface="Open Sans SemiBold"/>
              <a:ea typeface="Open Sans SemiBold"/>
              <a:cs typeface="Open Sans SemiBold"/>
              <a:sym typeface="Open Sans SemiBold"/>
            </a:endParaRPr>
          </a:p>
        </p:txBody>
      </p:sp>
      <p:sp>
        <p:nvSpPr>
          <p:cNvPr id="324" name="Google Shape;324;p56"/>
          <p:cNvSpPr txBox="1"/>
          <p:nvPr/>
        </p:nvSpPr>
        <p:spPr>
          <a:xfrm>
            <a:off x="3608563" y="3141075"/>
            <a:ext cx="1981200" cy="1246465"/>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3 out of 5 users had difficulties remembering which step they were on in the bike building process. </a:t>
            </a:r>
            <a:endParaRPr sz="1200" dirty="0">
              <a:solidFill>
                <a:srgbClr val="5F6368"/>
              </a:solidFill>
              <a:latin typeface="Open Sans"/>
              <a:ea typeface="Open Sans"/>
              <a:cs typeface="Open Sans"/>
              <a:sym typeface="Open Sans"/>
            </a:endParaRPr>
          </a:p>
        </p:txBody>
      </p:sp>
      <p:sp>
        <p:nvSpPr>
          <p:cNvPr id="325" name="Google Shape;325;p56"/>
          <p:cNvSpPr txBox="1"/>
          <p:nvPr/>
        </p:nvSpPr>
        <p:spPr>
          <a:xfrm>
            <a:off x="6452763" y="3141075"/>
            <a:ext cx="1981200" cy="1458831"/>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3 out of 5 users where dissatisfied when they couldn’t have items shipped together if ordering a custom bike with other items. </a:t>
            </a:r>
            <a:endParaRPr sz="1200" dirty="0">
              <a:solidFill>
                <a:srgbClr val="5F6368"/>
              </a:solidFill>
              <a:latin typeface="Open Sans"/>
              <a:ea typeface="Open Sans"/>
              <a:cs typeface="Open Sans"/>
              <a:sym typeface="Open Sans"/>
            </a:endParaRPr>
          </a:p>
        </p:txBody>
      </p:sp>
      <p:sp>
        <p:nvSpPr>
          <p:cNvPr id="326" name="Google Shape;326;p56"/>
          <p:cNvSpPr/>
          <p:nvPr/>
        </p:nvSpPr>
        <p:spPr>
          <a:xfrm>
            <a:off x="1498338" y="2108121"/>
            <a:ext cx="513300" cy="5133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327" name="Google Shape;327;p56"/>
          <p:cNvSpPr/>
          <p:nvPr/>
        </p:nvSpPr>
        <p:spPr>
          <a:xfrm>
            <a:off x="4342513" y="2120246"/>
            <a:ext cx="513300" cy="5133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328" name="Google Shape;328;p56"/>
          <p:cNvSpPr/>
          <p:nvPr/>
        </p:nvSpPr>
        <p:spPr>
          <a:xfrm>
            <a:off x="7186688" y="2108121"/>
            <a:ext cx="513300" cy="5133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34A853"/>
        </a:solidFill>
        <a:effectLst/>
      </p:bgPr>
    </p:bg>
    <p:spTree>
      <p:nvGrpSpPr>
        <p:cNvPr id="1" name="Shape 332"/>
        <p:cNvGrpSpPr/>
        <p:nvPr/>
      </p:nvGrpSpPr>
      <p:grpSpPr>
        <a:xfrm>
          <a:off x="0" y="0"/>
          <a:ext cx="0" cy="0"/>
          <a:chOff x="0" y="0"/>
          <a:chExt cx="0" cy="0"/>
        </a:xfrm>
      </p:grpSpPr>
      <p:sp>
        <p:nvSpPr>
          <p:cNvPr id="333" name="Google Shape;333;p57"/>
          <p:cNvSpPr txBox="1"/>
          <p:nvPr/>
        </p:nvSpPr>
        <p:spPr>
          <a:xfrm>
            <a:off x="3721275" y="2048400"/>
            <a:ext cx="3990000" cy="10467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Mockups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High-fidelity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Accessibility</a:t>
            </a:r>
            <a:endParaRPr>
              <a:solidFill>
                <a:srgbClr val="FFFFFF"/>
              </a:solidFill>
              <a:latin typeface="Open Sans"/>
              <a:ea typeface="Open Sans"/>
              <a:cs typeface="Open Sans"/>
              <a:sym typeface="Open Sans"/>
            </a:endParaRPr>
          </a:p>
        </p:txBody>
      </p:sp>
      <p:sp>
        <p:nvSpPr>
          <p:cNvPr id="334" name="Google Shape;334;p57"/>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Refining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335" name="Google Shape;335;p57"/>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026" name="Picture 2" descr="771,817 Computer Monitor Stock Photos, Pictures &amp; Royalty-Free Images -  iStock">
            <a:extLst>
              <a:ext uri="{FF2B5EF4-FFF2-40B4-BE49-F238E27FC236}">
                <a16:creationId xmlns:a16="http://schemas.microsoft.com/office/drawing/2014/main" id="{72E67853-0BF1-7D4C-B2B5-E2613AB2216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96" t="6914" r="4941" b="6369"/>
          <a:stretch/>
        </p:blipFill>
        <p:spPr bwMode="auto">
          <a:xfrm>
            <a:off x="4572000" y="142240"/>
            <a:ext cx="4381042" cy="5001260"/>
          </a:xfrm>
          <a:prstGeom prst="rect">
            <a:avLst/>
          </a:prstGeom>
          <a:noFill/>
          <a:extLst>
            <a:ext uri="{909E8E84-426E-40DD-AFC4-6F175D3DCCD1}">
              <a14:hiddenFill xmlns:a14="http://schemas.microsoft.com/office/drawing/2010/main">
                <a:solidFill>
                  <a:srgbClr val="FFFFFF"/>
                </a:solidFill>
              </a14:hiddenFill>
            </a:ext>
          </a:extLst>
        </p:spPr>
      </p:pic>
      <p:sp>
        <p:nvSpPr>
          <p:cNvPr id="159" name="Google Shape;159;p40"/>
          <p:cNvSpPr txBox="1"/>
          <p:nvPr/>
        </p:nvSpPr>
        <p:spPr>
          <a:xfrm>
            <a:off x="729374" y="1378727"/>
            <a:ext cx="3934200" cy="2169794"/>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product: </a:t>
            </a:r>
            <a:endParaRPr dirty="0">
              <a:solidFill>
                <a:srgbClr val="4285F4"/>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The Cycle is a responsive website that provides an opportunity for those to build a custom bicycle from start to finish. The typical user is between 28-50 years old, and most users are early to mid level professionals. The Cycle’s goal is to make designing a custom bike easy, fun, and fast for all types of users. </a:t>
            </a:r>
            <a:endParaRPr sz="1200" b="1" dirty="0">
              <a:solidFill>
                <a:srgbClr val="1967D2"/>
              </a:solidFill>
              <a:latin typeface="Open Sans"/>
              <a:ea typeface="Open Sans"/>
              <a:cs typeface="Open Sans"/>
              <a:sym typeface="Open Sans"/>
            </a:endParaRPr>
          </a:p>
        </p:txBody>
      </p:sp>
      <p:sp>
        <p:nvSpPr>
          <p:cNvPr id="160" name="Google Shape;160;p40"/>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61" name="Google Shape;161;p40"/>
          <p:cNvSpPr/>
          <p:nvPr/>
        </p:nvSpPr>
        <p:spPr>
          <a:xfrm>
            <a:off x="190958" y="1190812"/>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0"/>
          <p:cNvSpPr txBox="1"/>
          <p:nvPr/>
        </p:nvSpPr>
        <p:spPr>
          <a:xfrm>
            <a:off x="828082" y="3908437"/>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Project duration:</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December 2021 – January 2022</a:t>
            </a:r>
            <a:endParaRPr sz="1200" b="1" dirty="0">
              <a:solidFill>
                <a:srgbClr val="4285F4"/>
              </a:solidFill>
              <a:latin typeface="Open Sans"/>
              <a:ea typeface="Open Sans"/>
              <a:cs typeface="Open Sans"/>
              <a:sym typeface="Open Sans"/>
            </a:endParaRPr>
          </a:p>
        </p:txBody>
      </p:sp>
      <p:sp>
        <p:nvSpPr>
          <p:cNvPr id="163" name="Google Shape;163;p40"/>
          <p:cNvSpPr/>
          <p:nvPr/>
        </p:nvSpPr>
        <p:spPr>
          <a:xfrm>
            <a:off x="216074" y="3908437"/>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0"/>
          <p:cNvSpPr/>
          <p:nvPr/>
        </p:nvSpPr>
        <p:spPr>
          <a:xfrm>
            <a:off x="643388" y="2765836"/>
            <a:ext cx="261874" cy="260801"/>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65" name="Google Shape;165;p40"/>
          <p:cNvSpPr/>
          <p:nvPr/>
        </p:nvSpPr>
        <p:spPr>
          <a:xfrm>
            <a:off x="308913" y="1338874"/>
            <a:ext cx="327623" cy="217176"/>
          </a:xfrm>
          <a:custGeom>
            <a:avLst/>
            <a:gdLst/>
            <a:ahLst/>
            <a:cxnLst/>
            <a:rect l="l" t="t" r="r" b="b"/>
            <a:pathLst>
              <a:path w="1149" h="765" extrusionOk="0">
                <a:moveTo>
                  <a:pt x="191" y="96"/>
                </a:moveTo>
                <a:lnTo>
                  <a:pt x="1052" y="96"/>
                </a:lnTo>
                <a:lnTo>
                  <a:pt x="1052" y="0"/>
                </a:lnTo>
                <a:lnTo>
                  <a:pt x="191" y="0"/>
                </a:lnTo>
                <a:cubicBezTo>
                  <a:pt x="138" y="0"/>
                  <a:pt x="95" y="42"/>
                  <a:pt x="95" y="96"/>
                </a:cubicBezTo>
                <a:lnTo>
                  <a:pt x="95" y="621"/>
                </a:lnTo>
                <a:lnTo>
                  <a:pt x="0" y="621"/>
                </a:lnTo>
                <a:lnTo>
                  <a:pt x="0" y="764"/>
                </a:lnTo>
                <a:lnTo>
                  <a:pt x="668" y="764"/>
                </a:lnTo>
                <a:lnTo>
                  <a:pt x="668" y="621"/>
                </a:lnTo>
                <a:lnTo>
                  <a:pt x="191" y="621"/>
                </a:lnTo>
                <a:lnTo>
                  <a:pt x="191" y="96"/>
                </a:lnTo>
                <a:close/>
                <a:moveTo>
                  <a:pt x="1100" y="189"/>
                </a:moveTo>
                <a:lnTo>
                  <a:pt x="812" y="189"/>
                </a:lnTo>
                <a:cubicBezTo>
                  <a:pt x="787" y="189"/>
                  <a:pt x="764" y="211"/>
                  <a:pt x="764" y="237"/>
                </a:cubicBezTo>
                <a:lnTo>
                  <a:pt x="764" y="714"/>
                </a:lnTo>
                <a:cubicBezTo>
                  <a:pt x="764" y="739"/>
                  <a:pt x="787" y="762"/>
                  <a:pt x="812" y="762"/>
                </a:cubicBezTo>
                <a:lnTo>
                  <a:pt x="1100" y="762"/>
                </a:lnTo>
                <a:cubicBezTo>
                  <a:pt x="1126" y="762"/>
                  <a:pt x="1148" y="739"/>
                  <a:pt x="1148" y="714"/>
                </a:cubicBezTo>
                <a:lnTo>
                  <a:pt x="1148" y="237"/>
                </a:lnTo>
                <a:cubicBezTo>
                  <a:pt x="1145" y="211"/>
                  <a:pt x="1126" y="189"/>
                  <a:pt x="1100" y="189"/>
                </a:cubicBezTo>
                <a:close/>
                <a:moveTo>
                  <a:pt x="1052" y="621"/>
                </a:moveTo>
                <a:lnTo>
                  <a:pt x="860" y="621"/>
                </a:lnTo>
                <a:lnTo>
                  <a:pt x="860" y="285"/>
                </a:lnTo>
                <a:lnTo>
                  <a:pt x="1052" y="285"/>
                </a:lnTo>
                <a:lnTo>
                  <a:pt x="1052" y="62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pic>
        <p:nvPicPr>
          <p:cNvPr id="3" name="Picture 2">
            <a:extLst>
              <a:ext uri="{FF2B5EF4-FFF2-40B4-BE49-F238E27FC236}">
                <a16:creationId xmlns:a16="http://schemas.microsoft.com/office/drawing/2014/main" id="{BECB7B31-7A6A-C04F-903B-B08EDC40F1F3}"/>
              </a:ext>
            </a:extLst>
          </p:cNvPr>
          <p:cNvPicPr>
            <a:picLocks noChangeAspect="1"/>
          </p:cNvPicPr>
          <p:nvPr/>
        </p:nvPicPr>
        <p:blipFill>
          <a:blip r:embed="rId4"/>
          <a:stretch>
            <a:fillRect/>
          </a:stretch>
        </p:blipFill>
        <p:spPr>
          <a:xfrm>
            <a:off x="4688690" y="274320"/>
            <a:ext cx="4146397" cy="336296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58"/>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41" name="Google Shape;341;p58"/>
          <p:cNvSpPr txBox="1"/>
          <p:nvPr/>
        </p:nvSpPr>
        <p:spPr>
          <a:xfrm>
            <a:off x="517675" y="1135225"/>
            <a:ext cx="8260800" cy="1154132"/>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US" dirty="0"/>
              <a:t>The progress bar has been modified to show what step the user is on, as well as a previous and next button were added so the user can go back or forward when building their bike if modifications are needed. </a:t>
            </a:r>
            <a:endParaRPr dirty="0"/>
          </a:p>
        </p:txBody>
      </p:sp>
      <p:sp>
        <p:nvSpPr>
          <p:cNvPr id="342" name="Google Shape;342;p58"/>
          <p:cNvSpPr/>
          <p:nvPr/>
        </p:nvSpPr>
        <p:spPr>
          <a:xfrm>
            <a:off x="551700" y="2473850"/>
            <a:ext cx="3479700" cy="2064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8"/>
          <p:cNvSpPr txBox="1"/>
          <p:nvPr/>
        </p:nvSpPr>
        <p:spPr>
          <a:xfrm>
            <a:off x="1511690" y="3321510"/>
            <a:ext cx="1559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1 before</a:t>
            </a:r>
            <a:endParaRPr sz="1200">
              <a:solidFill>
                <a:srgbClr val="5F6368"/>
              </a:solidFill>
              <a:latin typeface="Open Sans"/>
              <a:ea typeface="Open Sans"/>
              <a:cs typeface="Open Sans"/>
              <a:sym typeface="Open Sans"/>
            </a:endParaRPr>
          </a:p>
        </p:txBody>
      </p:sp>
      <p:sp>
        <p:nvSpPr>
          <p:cNvPr id="344" name="Google Shape;344;p58"/>
          <p:cNvSpPr/>
          <p:nvPr/>
        </p:nvSpPr>
        <p:spPr>
          <a:xfrm>
            <a:off x="5031894" y="2450000"/>
            <a:ext cx="3560400" cy="21123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8"/>
          <p:cNvSpPr txBox="1"/>
          <p:nvPr/>
        </p:nvSpPr>
        <p:spPr>
          <a:xfrm>
            <a:off x="6079190" y="3345385"/>
            <a:ext cx="1559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1 after</a:t>
            </a:r>
            <a:endParaRPr sz="1200">
              <a:solidFill>
                <a:srgbClr val="5F6368"/>
              </a:solidFill>
              <a:latin typeface="Open Sans"/>
              <a:ea typeface="Open Sans"/>
              <a:cs typeface="Open Sans"/>
              <a:sym typeface="Open Sans"/>
            </a:endParaRPr>
          </a:p>
        </p:txBody>
      </p:sp>
      <p:cxnSp>
        <p:nvCxnSpPr>
          <p:cNvPr id="346" name="Google Shape;346;p58"/>
          <p:cNvCxnSpPr/>
          <p:nvPr/>
        </p:nvCxnSpPr>
        <p:spPr>
          <a:xfrm>
            <a:off x="4125588" y="3506150"/>
            <a:ext cx="812100" cy="0"/>
          </a:xfrm>
          <a:prstGeom prst="straightConnector1">
            <a:avLst/>
          </a:prstGeom>
          <a:noFill/>
          <a:ln w="28575" cap="flat" cmpd="sng">
            <a:solidFill>
              <a:srgbClr val="34A853"/>
            </a:solidFill>
            <a:prstDash val="solid"/>
            <a:round/>
            <a:headEnd type="none" w="med" len="med"/>
            <a:tailEnd type="triangle" w="med" len="med"/>
          </a:ln>
        </p:spPr>
      </p:cxnSp>
      <p:sp>
        <p:nvSpPr>
          <p:cNvPr id="347" name="Google Shape;347;p58"/>
          <p:cNvSpPr txBox="1"/>
          <p:nvPr/>
        </p:nvSpPr>
        <p:spPr>
          <a:xfrm>
            <a:off x="1114650" y="2091525"/>
            <a:ext cx="23538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Before usability study</a:t>
            </a:r>
            <a:endParaRPr>
              <a:solidFill>
                <a:srgbClr val="1967D2"/>
              </a:solidFill>
            </a:endParaRPr>
          </a:p>
        </p:txBody>
      </p:sp>
      <p:sp>
        <p:nvSpPr>
          <p:cNvPr id="348" name="Google Shape;348;p58"/>
          <p:cNvSpPr txBox="1"/>
          <p:nvPr/>
        </p:nvSpPr>
        <p:spPr>
          <a:xfrm>
            <a:off x="5682150" y="2067688"/>
            <a:ext cx="23538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After usability study</a:t>
            </a:r>
            <a:endParaRPr>
              <a:solidFill>
                <a:srgbClr val="1967D2"/>
              </a:solidFill>
            </a:endParaRPr>
          </a:p>
        </p:txBody>
      </p:sp>
      <p:pic>
        <p:nvPicPr>
          <p:cNvPr id="3" name="Picture 2">
            <a:extLst>
              <a:ext uri="{FF2B5EF4-FFF2-40B4-BE49-F238E27FC236}">
                <a16:creationId xmlns:a16="http://schemas.microsoft.com/office/drawing/2014/main" id="{1204AB03-4A66-074A-BAFB-50CDE455957B}"/>
              </a:ext>
            </a:extLst>
          </p:cNvPr>
          <p:cNvPicPr>
            <a:picLocks noChangeAspect="1"/>
          </p:cNvPicPr>
          <p:nvPr/>
        </p:nvPicPr>
        <p:blipFill rotWithShape="1">
          <a:blip r:embed="rId3"/>
          <a:srcRect l="6546" r="6118"/>
          <a:stretch/>
        </p:blipFill>
        <p:spPr>
          <a:xfrm>
            <a:off x="4969758" y="2370807"/>
            <a:ext cx="4028304" cy="2797363"/>
          </a:xfrm>
          <a:prstGeom prst="rect">
            <a:avLst/>
          </a:prstGeom>
        </p:spPr>
      </p:pic>
      <p:pic>
        <p:nvPicPr>
          <p:cNvPr id="5" name="Picture 4">
            <a:extLst>
              <a:ext uri="{FF2B5EF4-FFF2-40B4-BE49-F238E27FC236}">
                <a16:creationId xmlns:a16="http://schemas.microsoft.com/office/drawing/2014/main" id="{049CDBEC-BA89-0742-BE0B-E191BD150A46}"/>
              </a:ext>
            </a:extLst>
          </p:cNvPr>
          <p:cNvPicPr>
            <a:picLocks noChangeAspect="1"/>
          </p:cNvPicPr>
          <p:nvPr/>
        </p:nvPicPr>
        <p:blipFill>
          <a:blip r:embed="rId4"/>
          <a:stretch>
            <a:fillRect/>
          </a:stretch>
        </p:blipFill>
        <p:spPr>
          <a:xfrm>
            <a:off x="0" y="2436988"/>
            <a:ext cx="4125588" cy="273118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59"/>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54" name="Google Shape;354;p59"/>
          <p:cNvSpPr txBox="1"/>
          <p:nvPr/>
        </p:nvSpPr>
        <p:spPr>
          <a:xfrm>
            <a:off x="517675" y="1135225"/>
            <a:ext cx="8260800" cy="83096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a:ea typeface="Open Sans"/>
                <a:cs typeface="Open Sans"/>
                <a:sym typeface="Open Sans"/>
              </a:rPr>
              <a:t>User now has an option to select what option they would like to have for shipping, and if ordering a custom bike with other items, can select if they want to ship their bike with those items or not. </a:t>
            </a:r>
            <a:endParaRPr dirty="0"/>
          </a:p>
        </p:txBody>
      </p:sp>
      <p:sp>
        <p:nvSpPr>
          <p:cNvPr id="355" name="Google Shape;355;p59"/>
          <p:cNvSpPr/>
          <p:nvPr/>
        </p:nvSpPr>
        <p:spPr>
          <a:xfrm>
            <a:off x="551700" y="2473850"/>
            <a:ext cx="3479700" cy="2064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9"/>
          <p:cNvSpPr txBox="1"/>
          <p:nvPr/>
        </p:nvSpPr>
        <p:spPr>
          <a:xfrm>
            <a:off x="1511690" y="3321510"/>
            <a:ext cx="1559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2 before</a:t>
            </a:r>
            <a:endParaRPr sz="1200">
              <a:solidFill>
                <a:srgbClr val="5F6368"/>
              </a:solidFill>
              <a:latin typeface="Open Sans"/>
              <a:ea typeface="Open Sans"/>
              <a:cs typeface="Open Sans"/>
              <a:sym typeface="Open Sans"/>
            </a:endParaRPr>
          </a:p>
        </p:txBody>
      </p:sp>
      <p:sp>
        <p:nvSpPr>
          <p:cNvPr id="357" name="Google Shape;357;p59"/>
          <p:cNvSpPr/>
          <p:nvPr/>
        </p:nvSpPr>
        <p:spPr>
          <a:xfrm>
            <a:off x="5031894" y="2450000"/>
            <a:ext cx="3560400" cy="21123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9"/>
          <p:cNvSpPr txBox="1"/>
          <p:nvPr/>
        </p:nvSpPr>
        <p:spPr>
          <a:xfrm>
            <a:off x="6079190" y="3345385"/>
            <a:ext cx="15597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2 after</a:t>
            </a:r>
            <a:endParaRPr sz="1200">
              <a:solidFill>
                <a:srgbClr val="5F6368"/>
              </a:solidFill>
              <a:latin typeface="Open Sans"/>
              <a:ea typeface="Open Sans"/>
              <a:cs typeface="Open Sans"/>
              <a:sym typeface="Open Sans"/>
            </a:endParaRPr>
          </a:p>
        </p:txBody>
      </p:sp>
      <p:cxnSp>
        <p:nvCxnSpPr>
          <p:cNvPr id="359" name="Google Shape;359;p59"/>
          <p:cNvCxnSpPr/>
          <p:nvPr/>
        </p:nvCxnSpPr>
        <p:spPr>
          <a:xfrm>
            <a:off x="4125588" y="3506150"/>
            <a:ext cx="812100" cy="0"/>
          </a:xfrm>
          <a:prstGeom prst="straightConnector1">
            <a:avLst/>
          </a:prstGeom>
          <a:noFill/>
          <a:ln w="28575" cap="flat" cmpd="sng">
            <a:solidFill>
              <a:srgbClr val="34A853"/>
            </a:solidFill>
            <a:prstDash val="solid"/>
            <a:round/>
            <a:headEnd type="none" w="med" len="med"/>
            <a:tailEnd type="triangle" w="med" len="med"/>
          </a:ln>
        </p:spPr>
      </p:cxnSp>
      <p:sp>
        <p:nvSpPr>
          <p:cNvPr id="360" name="Google Shape;360;p59"/>
          <p:cNvSpPr txBox="1"/>
          <p:nvPr/>
        </p:nvSpPr>
        <p:spPr>
          <a:xfrm>
            <a:off x="1114650" y="2091525"/>
            <a:ext cx="23538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Before usability study</a:t>
            </a:r>
            <a:endParaRPr>
              <a:solidFill>
                <a:srgbClr val="1967D2"/>
              </a:solidFill>
            </a:endParaRPr>
          </a:p>
        </p:txBody>
      </p:sp>
      <p:sp>
        <p:nvSpPr>
          <p:cNvPr id="361" name="Google Shape;361;p59"/>
          <p:cNvSpPr txBox="1"/>
          <p:nvPr/>
        </p:nvSpPr>
        <p:spPr>
          <a:xfrm>
            <a:off x="5682150" y="2067688"/>
            <a:ext cx="23538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After usability study</a:t>
            </a:r>
            <a:endParaRPr>
              <a:solidFill>
                <a:srgbClr val="1967D2"/>
              </a:solidFill>
            </a:endParaRPr>
          </a:p>
        </p:txBody>
      </p:sp>
      <p:pic>
        <p:nvPicPr>
          <p:cNvPr id="3" name="Picture 2">
            <a:extLst>
              <a:ext uri="{FF2B5EF4-FFF2-40B4-BE49-F238E27FC236}">
                <a16:creationId xmlns:a16="http://schemas.microsoft.com/office/drawing/2014/main" id="{A2B941FC-E6C2-3143-B4C8-69AB4658374C}"/>
              </a:ext>
            </a:extLst>
          </p:cNvPr>
          <p:cNvPicPr>
            <a:picLocks noChangeAspect="1"/>
          </p:cNvPicPr>
          <p:nvPr/>
        </p:nvPicPr>
        <p:blipFill>
          <a:blip r:embed="rId3"/>
          <a:stretch>
            <a:fillRect/>
          </a:stretch>
        </p:blipFill>
        <p:spPr>
          <a:xfrm>
            <a:off x="493724" y="2436988"/>
            <a:ext cx="3631864" cy="2584762"/>
          </a:xfrm>
          <a:prstGeom prst="rect">
            <a:avLst/>
          </a:prstGeom>
        </p:spPr>
      </p:pic>
      <p:pic>
        <p:nvPicPr>
          <p:cNvPr id="5" name="Picture 4">
            <a:extLst>
              <a:ext uri="{FF2B5EF4-FFF2-40B4-BE49-F238E27FC236}">
                <a16:creationId xmlns:a16="http://schemas.microsoft.com/office/drawing/2014/main" id="{6C8D5F83-3F5C-1848-AA8B-27A5BF237549}"/>
              </a:ext>
            </a:extLst>
          </p:cNvPr>
          <p:cNvPicPr>
            <a:picLocks noChangeAspect="1"/>
          </p:cNvPicPr>
          <p:nvPr/>
        </p:nvPicPr>
        <p:blipFill>
          <a:blip r:embed="rId4"/>
          <a:stretch>
            <a:fillRect/>
          </a:stretch>
        </p:blipFill>
        <p:spPr>
          <a:xfrm>
            <a:off x="4937688" y="2436988"/>
            <a:ext cx="4307402" cy="2706512"/>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60"/>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 Original screen size</a:t>
            </a:r>
            <a:endParaRPr sz="2400">
              <a:solidFill>
                <a:srgbClr val="5F6368"/>
              </a:solidFill>
              <a:latin typeface="Open Sans"/>
              <a:ea typeface="Open Sans"/>
              <a:cs typeface="Open Sans"/>
              <a:sym typeface="Open Sans"/>
            </a:endParaRPr>
          </a:p>
        </p:txBody>
      </p:sp>
      <p:sp>
        <p:nvSpPr>
          <p:cNvPr id="367" name="Google Shape;367;p60"/>
          <p:cNvSpPr/>
          <p:nvPr/>
        </p:nvSpPr>
        <p:spPr>
          <a:xfrm>
            <a:off x="1510438" y="1185725"/>
            <a:ext cx="3021600" cy="17928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60"/>
          <p:cNvSpPr/>
          <p:nvPr/>
        </p:nvSpPr>
        <p:spPr>
          <a:xfrm>
            <a:off x="1510438" y="3060850"/>
            <a:ext cx="3021600" cy="17928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0"/>
          <p:cNvSpPr/>
          <p:nvPr/>
        </p:nvSpPr>
        <p:spPr>
          <a:xfrm>
            <a:off x="4611963" y="1185725"/>
            <a:ext cx="3021600" cy="17928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60"/>
          <p:cNvSpPr/>
          <p:nvPr/>
        </p:nvSpPr>
        <p:spPr>
          <a:xfrm>
            <a:off x="4611963" y="3060850"/>
            <a:ext cx="3021600" cy="17928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0"/>
          <p:cNvSpPr txBox="1"/>
          <p:nvPr/>
        </p:nvSpPr>
        <p:spPr>
          <a:xfrm>
            <a:off x="2471050" y="1620425"/>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72" name="Google Shape;372;p60"/>
          <p:cNvSpPr txBox="1"/>
          <p:nvPr/>
        </p:nvSpPr>
        <p:spPr>
          <a:xfrm>
            <a:off x="2471050" y="3495550"/>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73" name="Google Shape;373;p60"/>
          <p:cNvSpPr txBox="1"/>
          <p:nvPr/>
        </p:nvSpPr>
        <p:spPr>
          <a:xfrm>
            <a:off x="5572575" y="3447850"/>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74" name="Google Shape;374;p60"/>
          <p:cNvSpPr txBox="1"/>
          <p:nvPr/>
        </p:nvSpPr>
        <p:spPr>
          <a:xfrm>
            <a:off x="5572575" y="1620425"/>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61"/>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 Screen size variations</a:t>
            </a:r>
            <a:endParaRPr sz="2400">
              <a:solidFill>
                <a:srgbClr val="5F6368"/>
              </a:solidFill>
              <a:latin typeface="Open Sans"/>
              <a:ea typeface="Open Sans"/>
              <a:cs typeface="Open Sans"/>
              <a:sym typeface="Open Sans"/>
            </a:endParaRPr>
          </a:p>
        </p:txBody>
      </p:sp>
      <p:sp>
        <p:nvSpPr>
          <p:cNvPr id="380" name="Google Shape;380;p61"/>
          <p:cNvSpPr/>
          <p:nvPr/>
        </p:nvSpPr>
        <p:spPr>
          <a:xfrm>
            <a:off x="531000" y="139185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61"/>
          <p:cNvSpPr/>
          <p:nvPr/>
        </p:nvSpPr>
        <p:spPr>
          <a:xfrm>
            <a:off x="2601788" y="1413675"/>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61"/>
          <p:cNvSpPr/>
          <p:nvPr/>
        </p:nvSpPr>
        <p:spPr>
          <a:xfrm>
            <a:off x="4697950" y="144785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61"/>
          <p:cNvSpPr/>
          <p:nvPr/>
        </p:nvSpPr>
        <p:spPr>
          <a:xfrm>
            <a:off x="6794100" y="144785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61"/>
          <p:cNvSpPr txBox="1"/>
          <p:nvPr/>
        </p:nvSpPr>
        <p:spPr>
          <a:xfrm>
            <a:off x="864900" y="2480900"/>
            <a:ext cx="1100400" cy="129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different screen size variations</a:t>
            </a:r>
            <a:endParaRPr sz="1200">
              <a:solidFill>
                <a:srgbClr val="5F6368"/>
              </a:solidFill>
              <a:latin typeface="Open Sans"/>
              <a:ea typeface="Open Sans"/>
              <a:cs typeface="Open Sans"/>
              <a:sym typeface="Open Sans"/>
            </a:endParaRPr>
          </a:p>
        </p:txBody>
      </p:sp>
      <p:sp>
        <p:nvSpPr>
          <p:cNvPr id="385" name="Google Shape;385;p61"/>
          <p:cNvSpPr txBox="1"/>
          <p:nvPr/>
        </p:nvSpPr>
        <p:spPr>
          <a:xfrm>
            <a:off x="2973725" y="2480900"/>
            <a:ext cx="1100400" cy="129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different screen size variations</a:t>
            </a:r>
            <a:endParaRPr sz="1200">
              <a:solidFill>
                <a:srgbClr val="5F6368"/>
              </a:solidFill>
              <a:latin typeface="Open Sans"/>
              <a:ea typeface="Open Sans"/>
              <a:cs typeface="Open Sans"/>
              <a:sym typeface="Open Sans"/>
            </a:endParaRPr>
          </a:p>
        </p:txBody>
      </p:sp>
      <p:sp>
        <p:nvSpPr>
          <p:cNvPr id="386" name="Google Shape;386;p61"/>
          <p:cNvSpPr txBox="1"/>
          <p:nvPr/>
        </p:nvSpPr>
        <p:spPr>
          <a:xfrm>
            <a:off x="5057200" y="2480900"/>
            <a:ext cx="1100400" cy="129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different screen size variations</a:t>
            </a:r>
            <a:endParaRPr sz="1200">
              <a:solidFill>
                <a:srgbClr val="5F6368"/>
              </a:solidFill>
              <a:latin typeface="Open Sans"/>
              <a:ea typeface="Open Sans"/>
              <a:cs typeface="Open Sans"/>
              <a:sym typeface="Open Sans"/>
            </a:endParaRPr>
          </a:p>
        </p:txBody>
      </p:sp>
      <p:sp>
        <p:nvSpPr>
          <p:cNvPr id="387" name="Google Shape;387;p61"/>
          <p:cNvSpPr txBox="1"/>
          <p:nvPr/>
        </p:nvSpPr>
        <p:spPr>
          <a:xfrm>
            <a:off x="7140675" y="2480900"/>
            <a:ext cx="1100400" cy="129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different screen size variations</a:t>
            </a:r>
            <a:endParaRPr sz="1200">
              <a:solidFill>
                <a:srgbClr val="5F6368"/>
              </a:solidFill>
              <a:latin typeface="Open Sans"/>
              <a:ea typeface="Open Sans"/>
              <a:cs typeface="Open Sans"/>
              <a:sym typeface="Open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62"/>
          <p:cNvSpPr txBox="1"/>
          <p:nvPr/>
        </p:nvSpPr>
        <p:spPr>
          <a:xfrm>
            <a:off x="517675" y="524350"/>
            <a:ext cx="7000800" cy="9789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a:solidFill>
                  <a:srgbClr val="5F6368"/>
                </a:solidFill>
                <a:latin typeface="Open Sans"/>
                <a:ea typeface="Open Sans"/>
                <a:cs typeface="Open Sans"/>
                <a:sym typeface="Open Sans"/>
              </a:rPr>
              <a:t>High-fidelity</a:t>
            </a:r>
            <a:br>
              <a:rPr lang="en" sz="2400">
                <a:solidFill>
                  <a:srgbClr val="5F6368"/>
                </a:solidFill>
                <a:latin typeface="Open Sans"/>
                <a:ea typeface="Open Sans"/>
                <a:cs typeface="Open Sans"/>
                <a:sym typeface="Open Sans"/>
              </a:rPr>
            </a:br>
            <a:r>
              <a:rPr lang="en" sz="2400">
                <a:solidFill>
                  <a:srgbClr val="5F6368"/>
                </a:solidFill>
                <a:latin typeface="Open Sans"/>
                <a:ea typeface="Open Sans"/>
                <a:cs typeface="Open Sans"/>
                <a:sym typeface="Open Sans"/>
              </a:rPr>
              <a:t>prototype</a:t>
            </a:r>
            <a:endParaRPr sz="2400">
              <a:solidFill>
                <a:srgbClr val="5F6368"/>
              </a:solidFill>
              <a:latin typeface="Open Sans"/>
              <a:ea typeface="Open Sans"/>
              <a:cs typeface="Open Sans"/>
              <a:sym typeface="Open Sans"/>
            </a:endParaRPr>
          </a:p>
        </p:txBody>
      </p:sp>
      <p:sp>
        <p:nvSpPr>
          <p:cNvPr id="394" name="Google Shape;394;p62"/>
          <p:cNvSpPr txBox="1"/>
          <p:nvPr/>
        </p:nvSpPr>
        <p:spPr>
          <a:xfrm>
            <a:off x="6011725" y="2110050"/>
            <a:ext cx="13323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Screenshot of prototype with connections or prototype GIF</a:t>
            </a:r>
            <a:endParaRPr sz="1200">
              <a:solidFill>
                <a:srgbClr val="5F6368"/>
              </a:solidFill>
              <a:latin typeface="Open Sans"/>
              <a:ea typeface="Open Sans"/>
              <a:cs typeface="Open Sans"/>
              <a:sym typeface="Open Sans"/>
            </a:endParaRPr>
          </a:p>
        </p:txBody>
      </p:sp>
      <p:sp>
        <p:nvSpPr>
          <p:cNvPr id="395" name="Google Shape;395;p62"/>
          <p:cNvSpPr txBox="1"/>
          <p:nvPr/>
        </p:nvSpPr>
        <p:spPr>
          <a:xfrm>
            <a:off x="532875" y="1793800"/>
            <a:ext cx="2421300" cy="1154132"/>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US" dirty="0">
                <a:solidFill>
                  <a:srgbClr val="5F6368"/>
                </a:solidFill>
                <a:latin typeface="Open Sans"/>
                <a:ea typeface="Open Sans"/>
                <a:cs typeface="Open Sans"/>
                <a:sym typeface="Open Sans"/>
              </a:rPr>
              <a:t>Link to High-Fidelity Prototype </a:t>
            </a:r>
            <a:r>
              <a:rPr lang="en-US" dirty="0">
                <a:solidFill>
                  <a:srgbClr val="5F6368"/>
                </a:solidFill>
                <a:latin typeface="Open Sans"/>
                <a:ea typeface="Open Sans"/>
                <a:cs typeface="Open Sans"/>
                <a:sym typeface="Open Sans"/>
                <a:hlinkClick r:id="rId3"/>
              </a:rPr>
              <a:t>here</a:t>
            </a: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latin typeface="Open Sans"/>
              <a:ea typeface="Open Sans"/>
              <a:cs typeface="Open Sans"/>
              <a:sym typeface="Open Sans"/>
            </a:endParaRPr>
          </a:p>
        </p:txBody>
      </p:sp>
      <p:pic>
        <p:nvPicPr>
          <p:cNvPr id="3" name="Picture 2">
            <a:extLst>
              <a:ext uri="{FF2B5EF4-FFF2-40B4-BE49-F238E27FC236}">
                <a16:creationId xmlns:a16="http://schemas.microsoft.com/office/drawing/2014/main" id="{27D667DC-6675-874D-BA15-4A5E693DB1C9}"/>
              </a:ext>
            </a:extLst>
          </p:cNvPr>
          <p:cNvPicPr>
            <a:picLocks noChangeAspect="1"/>
          </p:cNvPicPr>
          <p:nvPr/>
        </p:nvPicPr>
        <p:blipFill>
          <a:blip r:embed="rId4"/>
          <a:stretch>
            <a:fillRect/>
          </a:stretch>
        </p:blipFill>
        <p:spPr>
          <a:xfrm>
            <a:off x="3292167" y="1503250"/>
            <a:ext cx="5795319" cy="2153329"/>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63"/>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Accessibility considerations</a:t>
            </a:r>
            <a:endParaRPr sz="2400">
              <a:solidFill>
                <a:srgbClr val="5F6368"/>
              </a:solidFill>
              <a:latin typeface="Open Sans"/>
              <a:ea typeface="Open Sans"/>
              <a:cs typeface="Open Sans"/>
              <a:sym typeface="Open Sans"/>
            </a:endParaRPr>
          </a:p>
        </p:txBody>
      </p:sp>
      <p:sp>
        <p:nvSpPr>
          <p:cNvPr id="401" name="Google Shape;401;p63"/>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3"/>
          <p:cNvSpPr txBox="1"/>
          <p:nvPr/>
        </p:nvSpPr>
        <p:spPr>
          <a:xfrm>
            <a:off x="711325" y="1917800"/>
            <a:ext cx="2049000" cy="1246465"/>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A accessibility button is placed on the home screen for users that may need more assistance navigating the website. </a:t>
            </a:r>
            <a:endParaRPr sz="1200" dirty="0"/>
          </a:p>
        </p:txBody>
      </p:sp>
      <p:sp>
        <p:nvSpPr>
          <p:cNvPr id="403" name="Google Shape;403;p63"/>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3"/>
          <p:cNvSpPr txBox="1"/>
          <p:nvPr/>
        </p:nvSpPr>
        <p:spPr>
          <a:xfrm>
            <a:off x="3368925" y="1917800"/>
            <a:ext cx="2049000" cy="1458831"/>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On the homepage the user can select which language they would like to have the website in by clicking on the flag and se</a:t>
            </a:r>
            <a:r>
              <a:rPr lang="en-US" sz="1200" dirty="0">
                <a:solidFill>
                  <a:srgbClr val="5F6368"/>
                </a:solidFill>
                <a:latin typeface="Open Sans"/>
                <a:ea typeface="Open Sans"/>
                <a:cs typeface="Open Sans"/>
                <a:sym typeface="Open Sans"/>
              </a:rPr>
              <a:t>le</a:t>
            </a:r>
            <a:r>
              <a:rPr lang="en" sz="1200" dirty="0">
                <a:solidFill>
                  <a:srgbClr val="5F6368"/>
                </a:solidFill>
                <a:latin typeface="Open Sans"/>
                <a:ea typeface="Open Sans"/>
                <a:cs typeface="Open Sans"/>
                <a:sym typeface="Open Sans"/>
              </a:rPr>
              <a:t>cting their language. </a:t>
            </a:r>
            <a:endParaRPr sz="1200" dirty="0"/>
          </a:p>
        </p:txBody>
      </p:sp>
      <p:sp>
        <p:nvSpPr>
          <p:cNvPr id="405" name="Google Shape;405;p63"/>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3"/>
          <p:cNvSpPr txBox="1"/>
          <p:nvPr/>
        </p:nvSpPr>
        <p:spPr>
          <a:xfrm>
            <a:off x="6026525" y="1917800"/>
            <a:ext cx="2049000" cy="1246465"/>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1200" dirty="0">
                <a:solidFill>
                  <a:srgbClr val="5F6368"/>
                </a:solidFill>
                <a:latin typeface="Open Sans"/>
                <a:ea typeface="Open Sans"/>
                <a:cs typeface="Open Sans"/>
                <a:sym typeface="Open Sans"/>
              </a:rPr>
              <a:t>The overall typeface and  contrast of colors are used in a way that are easy to read and navigate for any user. </a:t>
            </a:r>
            <a:endParaRPr lang="en-US" sz="1200" dirty="0"/>
          </a:p>
        </p:txBody>
      </p:sp>
      <p:sp>
        <p:nvSpPr>
          <p:cNvPr id="407" name="Google Shape;407;p63"/>
          <p:cNvSpPr/>
          <p:nvPr/>
        </p:nvSpPr>
        <p:spPr>
          <a:xfrm>
            <a:off x="14791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408" name="Google Shape;408;p63"/>
          <p:cNvSpPr/>
          <p:nvPr/>
        </p:nvSpPr>
        <p:spPr>
          <a:xfrm>
            <a:off x="41367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409" name="Google Shape;409;p63"/>
          <p:cNvSpPr/>
          <p:nvPr/>
        </p:nvSpPr>
        <p:spPr>
          <a:xfrm>
            <a:off x="67943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5F6368"/>
        </a:solidFill>
        <a:effectLst/>
      </p:bgPr>
    </p:bg>
    <p:spTree>
      <p:nvGrpSpPr>
        <p:cNvPr id="1" name="Shape 413"/>
        <p:cNvGrpSpPr/>
        <p:nvPr/>
      </p:nvGrpSpPr>
      <p:grpSpPr>
        <a:xfrm>
          <a:off x="0" y="0"/>
          <a:ext cx="0" cy="0"/>
          <a:chOff x="0" y="0"/>
          <a:chExt cx="0" cy="0"/>
        </a:xfrm>
      </p:grpSpPr>
      <p:sp>
        <p:nvSpPr>
          <p:cNvPr id="414" name="Google Shape;414;p64"/>
          <p:cNvSpPr txBox="1"/>
          <p:nvPr/>
        </p:nvSpPr>
        <p:spPr>
          <a:xfrm>
            <a:off x="3721275" y="2210100"/>
            <a:ext cx="2275500" cy="7233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Takeaways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Next steps</a:t>
            </a:r>
            <a:endParaRPr>
              <a:solidFill>
                <a:srgbClr val="FFFFFF"/>
              </a:solidFill>
              <a:latin typeface="Open Sans"/>
              <a:ea typeface="Open Sans"/>
              <a:cs typeface="Open Sans"/>
              <a:sym typeface="Open Sans"/>
            </a:endParaRPr>
          </a:p>
        </p:txBody>
      </p:sp>
      <p:sp>
        <p:nvSpPr>
          <p:cNvPr id="415" name="Google Shape;415;p64"/>
          <p:cNvSpPr txBox="1"/>
          <p:nvPr/>
        </p:nvSpPr>
        <p:spPr>
          <a:xfrm>
            <a:off x="-468875" y="2294700"/>
            <a:ext cx="3704400" cy="5541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Going forward</a:t>
            </a:r>
            <a:endParaRPr sz="2400">
              <a:solidFill>
                <a:srgbClr val="FFFFFF"/>
              </a:solidFill>
              <a:latin typeface="Open Sans"/>
              <a:ea typeface="Open Sans"/>
              <a:cs typeface="Open Sans"/>
              <a:sym typeface="Open Sans"/>
            </a:endParaRPr>
          </a:p>
        </p:txBody>
      </p:sp>
      <p:cxnSp>
        <p:nvCxnSpPr>
          <p:cNvPr id="416" name="Google Shape;416;p64"/>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65"/>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Takeaways</a:t>
            </a:r>
            <a:endParaRPr sz="2400">
              <a:solidFill>
                <a:srgbClr val="5F6368"/>
              </a:solidFill>
              <a:latin typeface="Open Sans"/>
              <a:ea typeface="Open Sans"/>
              <a:cs typeface="Open Sans"/>
              <a:sym typeface="Open Sans"/>
            </a:endParaRPr>
          </a:p>
        </p:txBody>
      </p:sp>
      <p:sp>
        <p:nvSpPr>
          <p:cNvPr id="422" name="Google Shape;422;p65"/>
          <p:cNvSpPr txBox="1"/>
          <p:nvPr/>
        </p:nvSpPr>
        <p:spPr>
          <a:xfrm>
            <a:off x="539600" y="2237975"/>
            <a:ext cx="34461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Impact: </a:t>
            </a:r>
            <a:endParaRPr dirty="0">
              <a:solidFill>
                <a:srgbClr val="5F6368"/>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Overall after iterating after usability studies, participants seemed to be able to make and order their custom bike easily and were satisfied with the experience. </a:t>
            </a:r>
            <a:endParaRPr sz="1200" b="1" dirty="0">
              <a:solidFill>
                <a:srgbClr val="1967D2"/>
              </a:solidFill>
              <a:latin typeface="Open Sans"/>
              <a:ea typeface="Open Sans"/>
              <a:cs typeface="Open Sans"/>
              <a:sym typeface="Open Sans"/>
            </a:endParaRPr>
          </a:p>
        </p:txBody>
      </p:sp>
      <p:sp>
        <p:nvSpPr>
          <p:cNvPr id="423" name="Google Shape;423;p65"/>
          <p:cNvSpPr/>
          <p:nvPr/>
        </p:nvSpPr>
        <p:spPr>
          <a:xfrm>
            <a:off x="5396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5"/>
          <p:cNvSpPr txBox="1"/>
          <p:nvPr/>
        </p:nvSpPr>
        <p:spPr>
          <a:xfrm>
            <a:off x="4495800" y="2237975"/>
            <a:ext cx="3446100" cy="189279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What I learned:</a:t>
            </a:r>
            <a:endParaRPr dirty="0">
              <a:solidFill>
                <a:srgbClr val="5F6368"/>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There are a lot of components that go into making a website that allows users to customize a product. However, I learned that sometimes less is more when creating these kinds of websites. </a:t>
            </a:r>
            <a:endParaRPr sz="1200" b="1" dirty="0">
              <a:solidFill>
                <a:srgbClr val="4285F4"/>
              </a:solidFill>
              <a:latin typeface="Open Sans"/>
              <a:ea typeface="Open Sans"/>
              <a:cs typeface="Open Sans"/>
              <a:sym typeface="Open Sans"/>
            </a:endParaRPr>
          </a:p>
        </p:txBody>
      </p:sp>
      <p:sp>
        <p:nvSpPr>
          <p:cNvPr id="425" name="Google Shape;425;p65"/>
          <p:cNvSpPr/>
          <p:nvPr/>
        </p:nvSpPr>
        <p:spPr>
          <a:xfrm>
            <a:off x="44958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5"/>
          <p:cNvSpPr/>
          <p:nvPr/>
        </p:nvSpPr>
        <p:spPr>
          <a:xfrm>
            <a:off x="679050" y="1660250"/>
            <a:ext cx="234394" cy="260801"/>
          </a:xfrm>
          <a:custGeom>
            <a:avLst/>
            <a:gdLst/>
            <a:ahLst/>
            <a:cxnLst/>
            <a:rect l="l" t="t" r="r" b="b"/>
            <a:pathLst>
              <a:path w="941" h="1045" extrusionOk="0">
                <a:moveTo>
                  <a:pt x="833" y="105"/>
                </a:moveTo>
                <a:lnTo>
                  <a:pt x="616" y="105"/>
                </a:lnTo>
                <a:cubicBezTo>
                  <a:pt x="593" y="45"/>
                  <a:pt x="536" y="0"/>
                  <a:pt x="469" y="0"/>
                </a:cubicBezTo>
                <a:cubicBezTo>
                  <a:pt x="401" y="0"/>
                  <a:pt x="345" y="45"/>
                  <a:pt x="322" y="105"/>
                </a:cubicBezTo>
                <a:lnTo>
                  <a:pt x="105" y="105"/>
                </a:lnTo>
                <a:cubicBezTo>
                  <a:pt x="48" y="105"/>
                  <a:pt x="0" y="153"/>
                  <a:pt x="0" y="209"/>
                </a:cubicBezTo>
                <a:lnTo>
                  <a:pt x="0" y="940"/>
                </a:lnTo>
                <a:cubicBezTo>
                  <a:pt x="0" y="997"/>
                  <a:pt x="48" y="1044"/>
                  <a:pt x="105" y="1044"/>
                </a:cubicBezTo>
                <a:lnTo>
                  <a:pt x="836" y="1044"/>
                </a:lnTo>
                <a:cubicBezTo>
                  <a:pt x="892" y="1044"/>
                  <a:pt x="940" y="997"/>
                  <a:pt x="940" y="940"/>
                </a:cubicBezTo>
                <a:lnTo>
                  <a:pt x="940" y="209"/>
                </a:lnTo>
                <a:cubicBezTo>
                  <a:pt x="937" y="153"/>
                  <a:pt x="889" y="105"/>
                  <a:pt x="833" y="105"/>
                </a:cubicBezTo>
                <a:close/>
                <a:moveTo>
                  <a:pt x="466" y="105"/>
                </a:moveTo>
                <a:cubicBezTo>
                  <a:pt x="494" y="105"/>
                  <a:pt x="520" y="127"/>
                  <a:pt x="520" y="158"/>
                </a:cubicBezTo>
                <a:cubicBezTo>
                  <a:pt x="520" y="187"/>
                  <a:pt x="497" y="212"/>
                  <a:pt x="466" y="212"/>
                </a:cubicBezTo>
                <a:cubicBezTo>
                  <a:pt x="435" y="212"/>
                  <a:pt x="412" y="189"/>
                  <a:pt x="412" y="158"/>
                </a:cubicBezTo>
                <a:cubicBezTo>
                  <a:pt x="415" y="127"/>
                  <a:pt x="438" y="105"/>
                  <a:pt x="466" y="105"/>
                </a:cubicBezTo>
                <a:close/>
                <a:moveTo>
                  <a:pt x="362" y="836"/>
                </a:moveTo>
                <a:lnTo>
                  <a:pt x="153" y="627"/>
                </a:lnTo>
                <a:lnTo>
                  <a:pt x="226" y="553"/>
                </a:lnTo>
                <a:lnTo>
                  <a:pt x="362" y="689"/>
                </a:lnTo>
                <a:lnTo>
                  <a:pt x="706" y="345"/>
                </a:lnTo>
                <a:lnTo>
                  <a:pt x="779" y="418"/>
                </a:lnTo>
                <a:lnTo>
                  <a:pt x="362" y="83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grpSp>
        <p:nvGrpSpPr>
          <p:cNvPr id="427" name="Google Shape;427;p65"/>
          <p:cNvGrpSpPr/>
          <p:nvPr/>
        </p:nvGrpSpPr>
        <p:grpSpPr>
          <a:xfrm>
            <a:off x="4605678" y="1676963"/>
            <a:ext cx="293543" cy="227362"/>
            <a:chOff x="420350" y="238125"/>
            <a:chExt cx="6779275" cy="5238750"/>
          </a:xfrm>
        </p:grpSpPr>
        <p:sp>
          <p:nvSpPr>
            <p:cNvPr id="428" name="Google Shape;428;p65"/>
            <p:cNvSpPr/>
            <p:nvPr/>
          </p:nvSpPr>
          <p:spPr>
            <a:xfrm>
              <a:off x="420350" y="238125"/>
              <a:ext cx="6779275" cy="5238750"/>
            </a:xfrm>
            <a:custGeom>
              <a:avLst/>
              <a:gdLst/>
              <a:ahLst/>
              <a:cxnLst/>
              <a:rect l="l" t="t" r="r" b="b"/>
              <a:pathLst>
                <a:path w="271171" h="209550" extrusionOk="0">
                  <a:moveTo>
                    <a:pt x="203423" y="24684"/>
                  </a:moveTo>
                  <a:lnTo>
                    <a:pt x="208928" y="24773"/>
                  </a:lnTo>
                  <a:lnTo>
                    <a:pt x="214433" y="25039"/>
                  </a:lnTo>
                  <a:lnTo>
                    <a:pt x="219938" y="25483"/>
                  </a:lnTo>
                  <a:lnTo>
                    <a:pt x="225443" y="26105"/>
                  </a:lnTo>
                  <a:lnTo>
                    <a:pt x="228107" y="26549"/>
                  </a:lnTo>
                  <a:lnTo>
                    <a:pt x="230859" y="26993"/>
                  </a:lnTo>
                  <a:lnTo>
                    <a:pt x="233523" y="27437"/>
                  </a:lnTo>
                  <a:lnTo>
                    <a:pt x="236187" y="28058"/>
                  </a:lnTo>
                  <a:lnTo>
                    <a:pt x="238762" y="28680"/>
                  </a:lnTo>
                  <a:lnTo>
                    <a:pt x="241426" y="29301"/>
                  </a:lnTo>
                  <a:lnTo>
                    <a:pt x="244001" y="30012"/>
                  </a:lnTo>
                  <a:lnTo>
                    <a:pt x="246576" y="30811"/>
                  </a:lnTo>
                  <a:lnTo>
                    <a:pt x="246576" y="172612"/>
                  </a:lnTo>
                  <a:lnTo>
                    <a:pt x="244001" y="171813"/>
                  </a:lnTo>
                  <a:lnTo>
                    <a:pt x="241426" y="171103"/>
                  </a:lnTo>
                  <a:lnTo>
                    <a:pt x="238762" y="170393"/>
                  </a:lnTo>
                  <a:lnTo>
                    <a:pt x="236187" y="169771"/>
                  </a:lnTo>
                  <a:lnTo>
                    <a:pt x="233523" y="169238"/>
                  </a:lnTo>
                  <a:lnTo>
                    <a:pt x="230859" y="168706"/>
                  </a:lnTo>
                  <a:lnTo>
                    <a:pt x="228107" y="168262"/>
                  </a:lnTo>
                  <a:lnTo>
                    <a:pt x="225443" y="167906"/>
                  </a:lnTo>
                  <a:lnTo>
                    <a:pt x="219938" y="167196"/>
                  </a:lnTo>
                  <a:lnTo>
                    <a:pt x="214433" y="166752"/>
                  </a:lnTo>
                  <a:lnTo>
                    <a:pt x="208928" y="166486"/>
                  </a:lnTo>
                  <a:lnTo>
                    <a:pt x="203423" y="166397"/>
                  </a:lnTo>
                  <a:lnTo>
                    <a:pt x="199338" y="166486"/>
                  </a:lnTo>
                  <a:lnTo>
                    <a:pt x="195165" y="166752"/>
                  </a:lnTo>
                  <a:lnTo>
                    <a:pt x="190814" y="167196"/>
                  </a:lnTo>
                  <a:lnTo>
                    <a:pt x="186286" y="167818"/>
                  </a:lnTo>
                  <a:lnTo>
                    <a:pt x="181757" y="168617"/>
                  </a:lnTo>
                  <a:lnTo>
                    <a:pt x="177140" y="169505"/>
                  </a:lnTo>
                  <a:lnTo>
                    <a:pt x="172523" y="170570"/>
                  </a:lnTo>
                  <a:lnTo>
                    <a:pt x="167906" y="171724"/>
                  </a:lnTo>
                  <a:lnTo>
                    <a:pt x="163289" y="173056"/>
                  </a:lnTo>
                  <a:lnTo>
                    <a:pt x="158849" y="174477"/>
                  </a:lnTo>
                  <a:lnTo>
                    <a:pt x="154498" y="175986"/>
                  </a:lnTo>
                  <a:lnTo>
                    <a:pt x="150236" y="177585"/>
                  </a:lnTo>
                  <a:lnTo>
                    <a:pt x="146241" y="179272"/>
                  </a:lnTo>
                  <a:lnTo>
                    <a:pt x="142422" y="181136"/>
                  </a:lnTo>
                  <a:lnTo>
                    <a:pt x="138871" y="183001"/>
                  </a:lnTo>
                  <a:lnTo>
                    <a:pt x="135586" y="184866"/>
                  </a:lnTo>
                  <a:lnTo>
                    <a:pt x="135586" y="43153"/>
                  </a:lnTo>
                  <a:lnTo>
                    <a:pt x="138871" y="41200"/>
                  </a:lnTo>
                  <a:lnTo>
                    <a:pt x="142422" y="39335"/>
                  </a:lnTo>
                  <a:lnTo>
                    <a:pt x="146241" y="37559"/>
                  </a:lnTo>
                  <a:lnTo>
                    <a:pt x="150236" y="35783"/>
                  </a:lnTo>
                  <a:lnTo>
                    <a:pt x="154498" y="34185"/>
                  </a:lnTo>
                  <a:lnTo>
                    <a:pt x="158849" y="32676"/>
                  </a:lnTo>
                  <a:lnTo>
                    <a:pt x="163289" y="31255"/>
                  </a:lnTo>
                  <a:lnTo>
                    <a:pt x="167906" y="29923"/>
                  </a:lnTo>
                  <a:lnTo>
                    <a:pt x="172523" y="28769"/>
                  </a:lnTo>
                  <a:lnTo>
                    <a:pt x="177140" y="27703"/>
                  </a:lnTo>
                  <a:lnTo>
                    <a:pt x="181757" y="26815"/>
                  </a:lnTo>
                  <a:lnTo>
                    <a:pt x="186286" y="26016"/>
                  </a:lnTo>
                  <a:lnTo>
                    <a:pt x="190814" y="25483"/>
                  </a:lnTo>
                  <a:lnTo>
                    <a:pt x="195165" y="25039"/>
                  </a:lnTo>
                  <a:lnTo>
                    <a:pt x="199338" y="24773"/>
                  </a:lnTo>
                  <a:lnTo>
                    <a:pt x="203423" y="24684"/>
                  </a:lnTo>
                  <a:close/>
                  <a:moveTo>
                    <a:pt x="67748" y="0"/>
                  </a:moveTo>
                  <a:lnTo>
                    <a:pt x="63220" y="89"/>
                  </a:lnTo>
                  <a:lnTo>
                    <a:pt x="58692" y="266"/>
                  </a:lnTo>
                  <a:lnTo>
                    <a:pt x="54163" y="533"/>
                  </a:lnTo>
                  <a:lnTo>
                    <a:pt x="49546" y="977"/>
                  </a:lnTo>
                  <a:lnTo>
                    <a:pt x="45018" y="1509"/>
                  </a:lnTo>
                  <a:lnTo>
                    <a:pt x="40489" y="2220"/>
                  </a:lnTo>
                  <a:lnTo>
                    <a:pt x="35961" y="3108"/>
                  </a:lnTo>
                  <a:lnTo>
                    <a:pt x="31610" y="4173"/>
                  </a:lnTo>
                  <a:lnTo>
                    <a:pt x="27259" y="5328"/>
                  </a:lnTo>
                  <a:lnTo>
                    <a:pt x="22908" y="6659"/>
                  </a:lnTo>
                  <a:lnTo>
                    <a:pt x="18824" y="8169"/>
                  </a:lnTo>
                  <a:lnTo>
                    <a:pt x="16782" y="8968"/>
                  </a:lnTo>
                  <a:lnTo>
                    <a:pt x="14739" y="9856"/>
                  </a:lnTo>
                  <a:lnTo>
                    <a:pt x="12786" y="10744"/>
                  </a:lnTo>
                  <a:lnTo>
                    <a:pt x="10833" y="11721"/>
                  </a:lnTo>
                  <a:lnTo>
                    <a:pt x="8879" y="12697"/>
                  </a:lnTo>
                  <a:lnTo>
                    <a:pt x="7015" y="13763"/>
                  </a:lnTo>
                  <a:lnTo>
                    <a:pt x="5239" y="14917"/>
                  </a:lnTo>
                  <a:lnTo>
                    <a:pt x="3463" y="16071"/>
                  </a:lnTo>
                  <a:lnTo>
                    <a:pt x="1687" y="17226"/>
                  </a:lnTo>
                  <a:lnTo>
                    <a:pt x="0" y="18469"/>
                  </a:lnTo>
                  <a:lnTo>
                    <a:pt x="0" y="199073"/>
                  </a:lnTo>
                  <a:lnTo>
                    <a:pt x="0" y="199694"/>
                  </a:lnTo>
                  <a:lnTo>
                    <a:pt x="89" y="200227"/>
                  </a:lnTo>
                  <a:lnTo>
                    <a:pt x="266" y="200760"/>
                  </a:lnTo>
                  <a:lnTo>
                    <a:pt x="533" y="201381"/>
                  </a:lnTo>
                  <a:lnTo>
                    <a:pt x="799" y="201914"/>
                  </a:lnTo>
                  <a:lnTo>
                    <a:pt x="1154" y="202358"/>
                  </a:lnTo>
                  <a:lnTo>
                    <a:pt x="1865" y="203335"/>
                  </a:lnTo>
                  <a:lnTo>
                    <a:pt x="2841" y="204134"/>
                  </a:lnTo>
                  <a:lnTo>
                    <a:pt x="3374" y="204400"/>
                  </a:lnTo>
                  <a:lnTo>
                    <a:pt x="3907" y="204755"/>
                  </a:lnTo>
                  <a:lnTo>
                    <a:pt x="4440" y="204933"/>
                  </a:lnTo>
                  <a:lnTo>
                    <a:pt x="4972" y="205110"/>
                  </a:lnTo>
                  <a:lnTo>
                    <a:pt x="5594" y="205199"/>
                  </a:lnTo>
                  <a:lnTo>
                    <a:pt x="6127" y="205288"/>
                  </a:lnTo>
                  <a:lnTo>
                    <a:pt x="6571" y="205199"/>
                  </a:lnTo>
                  <a:lnTo>
                    <a:pt x="7015" y="205110"/>
                  </a:lnTo>
                  <a:lnTo>
                    <a:pt x="7725" y="204933"/>
                  </a:lnTo>
                  <a:lnTo>
                    <a:pt x="8435" y="204755"/>
                  </a:lnTo>
                  <a:lnTo>
                    <a:pt x="8790" y="204666"/>
                  </a:lnTo>
                  <a:lnTo>
                    <a:pt x="9234" y="204666"/>
                  </a:lnTo>
                  <a:lnTo>
                    <a:pt x="12431" y="203157"/>
                  </a:lnTo>
                  <a:lnTo>
                    <a:pt x="15805" y="201736"/>
                  </a:lnTo>
                  <a:lnTo>
                    <a:pt x="19268" y="200404"/>
                  </a:lnTo>
                  <a:lnTo>
                    <a:pt x="22908" y="199161"/>
                  </a:lnTo>
                  <a:lnTo>
                    <a:pt x="26549" y="197918"/>
                  </a:lnTo>
                  <a:lnTo>
                    <a:pt x="30367" y="196853"/>
                  </a:lnTo>
                  <a:lnTo>
                    <a:pt x="34185" y="195787"/>
                  </a:lnTo>
                  <a:lnTo>
                    <a:pt x="38003" y="194810"/>
                  </a:lnTo>
                  <a:lnTo>
                    <a:pt x="41910" y="194011"/>
                  </a:lnTo>
                  <a:lnTo>
                    <a:pt x="45817" y="193212"/>
                  </a:lnTo>
                  <a:lnTo>
                    <a:pt x="49635" y="192591"/>
                  </a:lnTo>
                  <a:lnTo>
                    <a:pt x="53453" y="192058"/>
                  </a:lnTo>
                  <a:lnTo>
                    <a:pt x="57182" y="191614"/>
                  </a:lnTo>
                  <a:lnTo>
                    <a:pt x="60823" y="191348"/>
                  </a:lnTo>
                  <a:lnTo>
                    <a:pt x="64374" y="191170"/>
                  </a:lnTo>
                  <a:lnTo>
                    <a:pt x="67748" y="191081"/>
                  </a:lnTo>
                  <a:lnTo>
                    <a:pt x="72277" y="191170"/>
                  </a:lnTo>
                  <a:lnTo>
                    <a:pt x="76894" y="191348"/>
                  </a:lnTo>
                  <a:lnTo>
                    <a:pt x="81422" y="191614"/>
                  </a:lnTo>
                  <a:lnTo>
                    <a:pt x="86040" y="192058"/>
                  </a:lnTo>
                  <a:lnTo>
                    <a:pt x="90568" y="192591"/>
                  </a:lnTo>
                  <a:lnTo>
                    <a:pt x="95096" y="193390"/>
                  </a:lnTo>
                  <a:lnTo>
                    <a:pt x="99536" y="194189"/>
                  </a:lnTo>
                  <a:lnTo>
                    <a:pt x="103976" y="195254"/>
                  </a:lnTo>
                  <a:lnTo>
                    <a:pt x="108326" y="196409"/>
                  </a:lnTo>
                  <a:lnTo>
                    <a:pt x="112588" y="197741"/>
                  </a:lnTo>
                  <a:lnTo>
                    <a:pt x="116762" y="199250"/>
                  </a:lnTo>
                  <a:lnTo>
                    <a:pt x="118804" y="200049"/>
                  </a:lnTo>
                  <a:lnTo>
                    <a:pt x="120846" y="200937"/>
                  </a:lnTo>
                  <a:lnTo>
                    <a:pt x="122799" y="201825"/>
                  </a:lnTo>
                  <a:lnTo>
                    <a:pt x="124753" y="202802"/>
                  </a:lnTo>
                  <a:lnTo>
                    <a:pt x="126618" y="203867"/>
                  </a:lnTo>
                  <a:lnTo>
                    <a:pt x="128482" y="204844"/>
                  </a:lnTo>
                  <a:lnTo>
                    <a:pt x="130347" y="205998"/>
                  </a:lnTo>
                  <a:lnTo>
                    <a:pt x="132123" y="207153"/>
                  </a:lnTo>
                  <a:lnTo>
                    <a:pt x="133898" y="208307"/>
                  </a:lnTo>
                  <a:lnTo>
                    <a:pt x="135586" y="209550"/>
                  </a:lnTo>
                  <a:lnTo>
                    <a:pt x="138871" y="207597"/>
                  </a:lnTo>
                  <a:lnTo>
                    <a:pt x="142422" y="205732"/>
                  </a:lnTo>
                  <a:lnTo>
                    <a:pt x="146241" y="203956"/>
                  </a:lnTo>
                  <a:lnTo>
                    <a:pt x="150236" y="202269"/>
                  </a:lnTo>
                  <a:lnTo>
                    <a:pt x="154498" y="200671"/>
                  </a:lnTo>
                  <a:lnTo>
                    <a:pt x="158849" y="199073"/>
                  </a:lnTo>
                  <a:lnTo>
                    <a:pt x="163289" y="197652"/>
                  </a:lnTo>
                  <a:lnTo>
                    <a:pt x="167906" y="196409"/>
                  </a:lnTo>
                  <a:lnTo>
                    <a:pt x="172523" y="195166"/>
                  </a:lnTo>
                  <a:lnTo>
                    <a:pt x="177140" y="194189"/>
                  </a:lnTo>
                  <a:lnTo>
                    <a:pt x="181757" y="193212"/>
                  </a:lnTo>
                  <a:lnTo>
                    <a:pt x="186286" y="192502"/>
                  </a:lnTo>
                  <a:lnTo>
                    <a:pt x="190814" y="191880"/>
                  </a:lnTo>
                  <a:lnTo>
                    <a:pt x="195165" y="191436"/>
                  </a:lnTo>
                  <a:lnTo>
                    <a:pt x="199338" y="191170"/>
                  </a:lnTo>
                  <a:lnTo>
                    <a:pt x="203423" y="191081"/>
                  </a:lnTo>
                  <a:lnTo>
                    <a:pt x="207241" y="191081"/>
                  </a:lnTo>
                  <a:lnTo>
                    <a:pt x="211059" y="191259"/>
                  </a:lnTo>
                  <a:lnTo>
                    <a:pt x="214877" y="191436"/>
                  </a:lnTo>
                  <a:lnTo>
                    <a:pt x="218695" y="191792"/>
                  </a:lnTo>
                  <a:lnTo>
                    <a:pt x="222513" y="192235"/>
                  </a:lnTo>
                  <a:lnTo>
                    <a:pt x="226331" y="192768"/>
                  </a:lnTo>
                  <a:lnTo>
                    <a:pt x="230060" y="193390"/>
                  </a:lnTo>
                  <a:lnTo>
                    <a:pt x="233790" y="194100"/>
                  </a:lnTo>
                  <a:lnTo>
                    <a:pt x="237519" y="194899"/>
                  </a:lnTo>
                  <a:lnTo>
                    <a:pt x="241159" y="195876"/>
                  </a:lnTo>
                  <a:lnTo>
                    <a:pt x="244800" y="196941"/>
                  </a:lnTo>
                  <a:lnTo>
                    <a:pt x="248351" y="198096"/>
                  </a:lnTo>
                  <a:lnTo>
                    <a:pt x="251903" y="199428"/>
                  </a:lnTo>
                  <a:lnTo>
                    <a:pt x="255277" y="200848"/>
                  </a:lnTo>
                  <a:lnTo>
                    <a:pt x="258651" y="202358"/>
                  </a:lnTo>
                  <a:lnTo>
                    <a:pt x="261937" y="204045"/>
                  </a:lnTo>
                  <a:lnTo>
                    <a:pt x="262736" y="204400"/>
                  </a:lnTo>
                  <a:lnTo>
                    <a:pt x="263446" y="204578"/>
                  </a:lnTo>
                  <a:lnTo>
                    <a:pt x="264156" y="204666"/>
                  </a:lnTo>
                  <a:lnTo>
                    <a:pt x="265044" y="204666"/>
                  </a:lnTo>
                  <a:lnTo>
                    <a:pt x="265577" y="204578"/>
                  </a:lnTo>
                  <a:lnTo>
                    <a:pt x="266199" y="204489"/>
                  </a:lnTo>
                  <a:lnTo>
                    <a:pt x="266731" y="204311"/>
                  </a:lnTo>
                  <a:lnTo>
                    <a:pt x="267264" y="204134"/>
                  </a:lnTo>
                  <a:lnTo>
                    <a:pt x="267797" y="203867"/>
                  </a:lnTo>
                  <a:lnTo>
                    <a:pt x="268330" y="203512"/>
                  </a:lnTo>
                  <a:lnTo>
                    <a:pt x="269306" y="202713"/>
                  </a:lnTo>
                  <a:lnTo>
                    <a:pt x="270017" y="201736"/>
                  </a:lnTo>
                  <a:lnTo>
                    <a:pt x="270372" y="201292"/>
                  </a:lnTo>
                  <a:lnTo>
                    <a:pt x="270638" y="200760"/>
                  </a:lnTo>
                  <a:lnTo>
                    <a:pt x="270905" y="200138"/>
                  </a:lnTo>
                  <a:lnTo>
                    <a:pt x="271082" y="199605"/>
                  </a:lnTo>
                  <a:lnTo>
                    <a:pt x="271171" y="199073"/>
                  </a:lnTo>
                  <a:lnTo>
                    <a:pt x="271171" y="198451"/>
                  </a:lnTo>
                  <a:lnTo>
                    <a:pt x="271171" y="18469"/>
                  </a:lnTo>
                  <a:lnTo>
                    <a:pt x="268418" y="16515"/>
                  </a:lnTo>
                  <a:lnTo>
                    <a:pt x="265488" y="14651"/>
                  </a:lnTo>
                  <a:lnTo>
                    <a:pt x="262558" y="12964"/>
                  </a:lnTo>
                  <a:lnTo>
                    <a:pt x="259539" y="11365"/>
                  </a:lnTo>
                  <a:lnTo>
                    <a:pt x="256432" y="9945"/>
                  </a:lnTo>
                  <a:lnTo>
                    <a:pt x="253235" y="8613"/>
                  </a:lnTo>
                  <a:lnTo>
                    <a:pt x="249950" y="7370"/>
                  </a:lnTo>
                  <a:lnTo>
                    <a:pt x="246576" y="6127"/>
                  </a:lnTo>
                  <a:lnTo>
                    <a:pt x="243912" y="5328"/>
                  </a:lnTo>
                  <a:lnTo>
                    <a:pt x="241337" y="4617"/>
                  </a:lnTo>
                  <a:lnTo>
                    <a:pt x="238673" y="3996"/>
                  </a:lnTo>
                  <a:lnTo>
                    <a:pt x="236009" y="3374"/>
                  </a:lnTo>
                  <a:lnTo>
                    <a:pt x="233346" y="2841"/>
                  </a:lnTo>
                  <a:lnTo>
                    <a:pt x="230682" y="2309"/>
                  </a:lnTo>
                  <a:lnTo>
                    <a:pt x="225266" y="1421"/>
                  </a:lnTo>
                  <a:lnTo>
                    <a:pt x="219760" y="799"/>
                  </a:lnTo>
                  <a:lnTo>
                    <a:pt x="214255" y="355"/>
                  </a:lnTo>
                  <a:lnTo>
                    <a:pt x="208839" y="89"/>
                  </a:lnTo>
                  <a:lnTo>
                    <a:pt x="203423" y="0"/>
                  </a:lnTo>
                  <a:lnTo>
                    <a:pt x="198894" y="89"/>
                  </a:lnTo>
                  <a:lnTo>
                    <a:pt x="194277" y="266"/>
                  </a:lnTo>
                  <a:lnTo>
                    <a:pt x="189749" y="533"/>
                  </a:lnTo>
                  <a:lnTo>
                    <a:pt x="185131" y="977"/>
                  </a:lnTo>
                  <a:lnTo>
                    <a:pt x="180603" y="1509"/>
                  </a:lnTo>
                  <a:lnTo>
                    <a:pt x="176075" y="2220"/>
                  </a:lnTo>
                  <a:lnTo>
                    <a:pt x="171635" y="3108"/>
                  </a:lnTo>
                  <a:lnTo>
                    <a:pt x="167195" y="4173"/>
                  </a:lnTo>
                  <a:lnTo>
                    <a:pt x="162845" y="5328"/>
                  </a:lnTo>
                  <a:lnTo>
                    <a:pt x="158583" y="6659"/>
                  </a:lnTo>
                  <a:lnTo>
                    <a:pt x="154409" y="8169"/>
                  </a:lnTo>
                  <a:lnTo>
                    <a:pt x="152367" y="8968"/>
                  </a:lnTo>
                  <a:lnTo>
                    <a:pt x="150325" y="9856"/>
                  </a:lnTo>
                  <a:lnTo>
                    <a:pt x="148372" y="10744"/>
                  </a:lnTo>
                  <a:lnTo>
                    <a:pt x="146418" y="11721"/>
                  </a:lnTo>
                  <a:lnTo>
                    <a:pt x="144554" y="12697"/>
                  </a:lnTo>
                  <a:lnTo>
                    <a:pt x="142689" y="13763"/>
                  </a:lnTo>
                  <a:lnTo>
                    <a:pt x="140824" y="14917"/>
                  </a:lnTo>
                  <a:lnTo>
                    <a:pt x="139048" y="16071"/>
                  </a:lnTo>
                  <a:lnTo>
                    <a:pt x="137273" y="17226"/>
                  </a:lnTo>
                  <a:lnTo>
                    <a:pt x="135586" y="18469"/>
                  </a:lnTo>
                  <a:lnTo>
                    <a:pt x="133898" y="17226"/>
                  </a:lnTo>
                  <a:lnTo>
                    <a:pt x="132123" y="16071"/>
                  </a:lnTo>
                  <a:lnTo>
                    <a:pt x="130347" y="14917"/>
                  </a:lnTo>
                  <a:lnTo>
                    <a:pt x="128482" y="13763"/>
                  </a:lnTo>
                  <a:lnTo>
                    <a:pt x="126618" y="12697"/>
                  </a:lnTo>
                  <a:lnTo>
                    <a:pt x="124753" y="11721"/>
                  </a:lnTo>
                  <a:lnTo>
                    <a:pt x="122799" y="10744"/>
                  </a:lnTo>
                  <a:lnTo>
                    <a:pt x="120846" y="9856"/>
                  </a:lnTo>
                  <a:lnTo>
                    <a:pt x="118804" y="8968"/>
                  </a:lnTo>
                  <a:lnTo>
                    <a:pt x="116762" y="8169"/>
                  </a:lnTo>
                  <a:lnTo>
                    <a:pt x="112588" y="6659"/>
                  </a:lnTo>
                  <a:lnTo>
                    <a:pt x="108326" y="5328"/>
                  </a:lnTo>
                  <a:lnTo>
                    <a:pt x="103976" y="4173"/>
                  </a:lnTo>
                  <a:lnTo>
                    <a:pt x="99536" y="3108"/>
                  </a:lnTo>
                  <a:lnTo>
                    <a:pt x="95096" y="2220"/>
                  </a:lnTo>
                  <a:lnTo>
                    <a:pt x="90568" y="1509"/>
                  </a:lnTo>
                  <a:lnTo>
                    <a:pt x="86040" y="977"/>
                  </a:lnTo>
                  <a:lnTo>
                    <a:pt x="81422" y="533"/>
                  </a:lnTo>
                  <a:lnTo>
                    <a:pt x="76894" y="266"/>
                  </a:lnTo>
                  <a:lnTo>
                    <a:pt x="72277" y="89"/>
                  </a:lnTo>
                  <a:lnTo>
                    <a:pt x="677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5"/>
            <p:cNvSpPr/>
            <p:nvPr/>
          </p:nvSpPr>
          <p:spPr>
            <a:xfrm>
              <a:off x="4118525" y="1625500"/>
              <a:ext cx="2157675" cy="765850"/>
            </a:xfrm>
            <a:custGeom>
              <a:avLst/>
              <a:gdLst/>
              <a:ahLst/>
              <a:cxnLst/>
              <a:rect l="l" t="t" r="r" b="b"/>
              <a:pathLst>
                <a:path w="86307" h="30634" extrusionOk="0">
                  <a:moveTo>
                    <a:pt x="51589" y="0"/>
                  </a:moveTo>
                  <a:lnTo>
                    <a:pt x="47682" y="178"/>
                  </a:lnTo>
                  <a:lnTo>
                    <a:pt x="43864" y="355"/>
                  </a:lnTo>
                  <a:lnTo>
                    <a:pt x="40135" y="622"/>
                  </a:lnTo>
                  <a:lnTo>
                    <a:pt x="36405" y="977"/>
                  </a:lnTo>
                  <a:lnTo>
                    <a:pt x="32765" y="1421"/>
                  </a:lnTo>
                  <a:lnTo>
                    <a:pt x="29213" y="1954"/>
                  </a:lnTo>
                  <a:lnTo>
                    <a:pt x="25662" y="2575"/>
                  </a:lnTo>
                  <a:lnTo>
                    <a:pt x="22199" y="3286"/>
                  </a:lnTo>
                  <a:lnTo>
                    <a:pt x="18825" y="3996"/>
                  </a:lnTo>
                  <a:lnTo>
                    <a:pt x="15539" y="4884"/>
                  </a:lnTo>
                  <a:lnTo>
                    <a:pt x="12254" y="5772"/>
                  </a:lnTo>
                  <a:lnTo>
                    <a:pt x="9057" y="6748"/>
                  </a:lnTo>
                  <a:lnTo>
                    <a:pt x="5950" y="7814"/>
                  </a:lnTo>
                  <a:lnTo>
                    <a:pt x="2931" y="8968"/>
                  </a:lnTo>
                  <a:lnTo>
                    <a:pt x="1" y="10211"/>
                  </a:lnTo>
                  <a:lnTo>
                    <a:pt x="1" y="30634"/>
                  </a:lnTo>
                  <a:lnTo>
                    <a:pt x="2664" y="29213"/>
                  </a:lnTo>
                  <a:lnTo>
                    <a:pt x="5417" y="27881"/>
                  </a:lnTo>
                  <a:lnTo>
                    <a:pt x="8347" y="26638"/>
                  </a:lnTo>
                  <a:lnTo>
                    <a:pt x="11455" y="25395"/>
                  </a:lnTo>
                  <a:lnTo>
                    <a:pt x="14563" y="24329"/>
                  </a:lnTo>
                  <a:lnTo>
                    <a:pt x="17848" y="23353"/>
                  </a:lnTo>
                  <a:lnTo>
                    <a:pt x="21133" y="22465"/>
                  </a:lnTo>
                  <a:lnTo>
                    <a:pt x="24596" y="21577"/>
                  </a:lnTo>
                  <a:lnTo>
                    <a:pt x="28148" y="20866"/>
                  </a:lnTo>
                  <a:lnTo>
                    <a:pt x="31788" y="20245"/>
                  </a:lnTo>
                  <a:lnTo>
                    <a:pt x="35606" y="19712"/>
                  </a:lnTo>
                  <a:lnTo>
                    <a:pt x="39424" y="19268"/>
                  </a:lnTo>
                  <a:lnTo>
                    <a:pt x="43331" y="18913"/>
                  </a:lnTo>
                  <a:lnTo>
                    <a:pt x="47238" y="18647"/>
                  </a:lnTo>
                  <a:lnTo>
                    <a:pt x="51322" y="18469"/>
                  </a:lnTo>
                  <a:lnTo>
                    <a:pt x="59491" y="18469"/>
                  </a:lnTo>
                  <a:lnTo>
                    <a:pt x="63487" y="18647"/>
                  </a:lnTo>
                  <a:lnTo>
                    <a:pt x="67483" y="18913"/>
                  </a:lnTo>
                  <a:lnTo>
                    <a:pt x="71389" y="19268"/>
                  </a:lnTo>
                  <a:lnTo>
                    <a:pt x="75207" y="19712"/>
                  </a:lnTo>
                  <a:lnTo>
                    <a:pt x="79026" y="20245"/>
                  </a:lnTo>
                  <a:lnTo>
                    <a:pt x="82666" y="20955"/>
                  </a:lnTo>
                  <a:lnTo>
                    <a:pt x="86307" y="21666"/>
                  </a:lnTo>
                  <a:lnTo>
                    <a:pt x="86307" y="2930"/>
                  </a:lnTo>
                  <a:lnTo>
                    <a:pt x="82577" y="2309"/>
                  </a:lnTo>
                  <a:lnTo>
                    <a:pt x="78848" y="1687"/>
                  </a:lnTo>
                  <a:lnTo>
                    <a:pt x="75030" y="1155"/>
                  </a:lnTo>
                  <a:lnTo>
                    <a:pt x="71212" y="711"/>
                  </a:lnTo>
                  <a:lnTo>
                    <a:pt x="67305" y="444"/>
                  </a:lnTo>
                  <a:lnTo>
                    <a:pt x="63398" y="178"/>
                  </a:lnTo>
                  <a:lnTo>
                    <a:pt x="59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5"/>
            <p:cNvSpPr/>
            <p:nvPr/>
          </p:nvSpPr>
          <p:spPr>
            <a:xfrm>
              <a:off x="4118525" y="2444600"/>
              <a:ext cx="2157675" cy="768075"/>
            </a:xfrm>
            <a:custGeom>
              <a:avLst/>
              <a:gdLst/>
              <a:ahLst/>
              <a:cxnLst/>
              <a:rect l="l" t="t" r="r" b="b"/>
              <a:pathLst>
                <a:path w="86307" h="30723" extrusionOk="0">
                  <a:moveTo>
                    <a:pt x="51589" y="1"/>
                  </a:moveTo>
                  <a:lnTo>
                    <a:pt x="47682" y="178"/>
                  </a:lnTo>
                  <a:lnTo>
                    <a:pt x="43864" y="356"/>
                  </a:lnTo>
                  <a:lnTo>
                    <a:pt x="40135" y="711"/>
                  </a:lnTo>
                  <a:lnTo>
                    <a:pt x="36405" y="1066"/>
                  </a:lnTo>
                  <a:lnTo>
                    <a:pt x="32765" y="1510"/>
                  </a:lnTo>
                  <a:lnTo>
                    <a:pt x="29213" y="2043"/>
                  </a:lnTo>
                  <a:lnTo>
                    <a:pt x="25662" y="2664"/>
                  </a:lnTo>
                  <a:lnTo>
                    <a:pt x="22199" y="3375"/>
                  </a:lnTo>
                  <a:lnTo>
                    <a:pt x="18825" y="4085"/>
                  </a:lnTo>
                  <a:lnTo>
                    <a:pt x="15539" y="4973"/>
                  </a:lnTo>
                  <a:lnTo>
                    <a:pt x="12254" y="5861"/>
                  </a:lnTo>
                  <a:lnTo>
                    <a:pt x="9057" y="6838"/>
                  </a:lnTo>
                  <a:lnTo>
                    <a:pt x="5950" y="7903"/>
                  </a:lnTo>
                  <a:lnTo>
                    <a:pt x="2931" y="9057"/>
                  </a:lnTo>
                  <a:lnTo>
                    <a:pt x="1" y="10212"/>
                  </a:lnTo>
                  <a:lnTo>
                    <a:pt x="1" y="30723"/>
                  </a:lnTo>
                  <a:lnTo>
                    <a:pt x="2664" y="29213"/>
                  </a:lnTo>
                  <a:lnTo>
                    <a:pt x="5417" y="27881"/>
                  </a:lnTo>
                  <a:lnTo>
                    <a:pt x="8347" y="26638"/>
                  </a:lnTo>
                  <a:lnTo>
                    <a:pt x="11455" y="25484"/>
                  </a:lnTo>
                  <a:lnTo>
                    <a:pt x="14563" y="24330"/>
                  </a:lnTo>
                  <a:lnTo>
                    <a:pt x="17848" y="23353"/>
                  </a:lnTo>
                  <a:lnTo>
                    <a:pt x="21133" y="22465"/>
                  </a:lnTo>
                  <a:lnTo>
                    <a:pt x="24596" y="21666"/>
                  </a:lnTo>
                  <a:lnTo>
                    <a:pt x="28148" y="20867"/>
                  </a:lnTo>
                  <a:lnTo>
                    <a:pt x="31788" y="20245"/>
                  </a:lnTo>
                  <a:lnTo>
                    <a:pt x="35606" y="19713"/>
                  </a:lnTo>
                  <a:lnTo>
                    <a:pt x="39424" y="19269"/>
                  </a:lnTo>
                  <a:lnTo>
                    <a:pt x="43331" y="18913"/>
                  </a:lnTo>
                  <a:lnTo>
                    <a:pt x="47238" y="18647"/>
                  </a:lnTo>
                  <a:lnTo>
                    <a:pt x="51322" y="18558"/>
                  </a:lnTo>
                  <a:lnTo>
                    <a:pt x="55496" y="18469"/>
                  </a:lnTo>
                  <a:lnTo>
                    <a:pt x="59491" y="18558"/>
                  </a:lnTo>
                  <a:lnTo>
                    <a:pt x="63487" y="18736"/>
                  </a:lnTo>
                  <a:lnTo>
                    <a:pt x="67483" y="18913"/>
                  </a:lnTo>
                  <a:lnTo>
                    <a:pt x="71389" y="19269"/>
                  </a:lnTo>
                  <a:lnTo>
                    <a:pt x="75207" y="19801"/>
                  </a:lnTo>
                  <a:lnTo>
                    <a:pt x="79026" y="20334"/>
                  </a:lnTo>
                  <a:lnTo>
                    <a:pt x="82666" y="20956"/>
                  </a:lnTo>
                  <a:lnTo>
                    <a:pt x="86307" y="21666"/>
                  </a:lnTo>
                  <a:lnTo>
                    <a:pt x="86307" y="2931"/>
                  </a:lnTo>
                  <a:lnTo>
                    <a:pt x="82577" y="2309"/>
                  </a:lnTo>
                  <a:lnTo>
                    <a:pt x="78848" y="1688"/>
                  </a:lnTo>
                  <a:lnTo>
                    <a:pt x="75030" y="1244"/>
                  </a:lnTo>
                  <a:lnTo>
                    <a:pt x="71212" y="800"/>
                  </a:lnTo>
                  <a:lnTo>
                    <a:pt x="67305" y="445"/>
                  </a:lnTo>
                  <a:lnTo>
                    <a:pt x="63398" y="178"/>
                  </a:lnTo>
                  <a:lnTo>
                    <a:pt x="59403" y="89"/>
                  </a:lnTo>
                  <a:lnTo>
                    <a:pt x="55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5"/>
            <p:cNvSpPr/>
            <p:nvPr/>
          </p:nvSpPr>
          <p:spPr>
            <a:xfrm>
              <a:off x="4118525" y="3268150"/>
              <a:ext cx="2157675" cy="765850"/>
            </a:xfrm>
            <a:custGeom>
              <a:avLst/>
              <a:gdLst/>
              <a:ahLst/>
              <a:cxnLst/>
              <a:rect l="l" t="t" r="r" b="b"/>
              <a:pathLst>
                <a:path w="86307" h="30634" extrusionOk="0">
                  <a:moveTo>
                    <a:pt x="51589" y="1"/>
                  </a:moveTo>
                  <a:lnTo>
                    <a:pt x="47682" y="178"/>
                  </a:lnTo>
                  <a:lnTo>
                    <a:pt x="43864" y="356"/>
                  </a:lnTo>
                  <a:lnTo>
                    <a:pt x="40135" y="622"/>
                  </a:lnTo>
                  <a:lnTo>
                    <a:pt x="36405" y="977"/>
                  </a:lnTo>
                  <a:lnTo>
                    <a:pt x="32765" y="1421"/>
                  </a:lnTo>
                  <a:lnTo>
                    <a:pt x="29213" y="1954"/>
                  </a:lnTo>
                  <a:lnTo>
                    <a:pt x="25662" y="2576"/>
                  </a:lnTo>
                  <a:lnTo>
                    <a:pt x="22199" y="3286"/>
                  </a:lnTo>
                  <a:lnTo>
                    <a:pt x="18825" y="3996"/>
                  </a:lnTo>
                  <a:lnTo>
                    <a:pt x="15539" y="4884"/>
                  </a:lnTo>
                  <a:lnTo>
                    <a:pt x="12254" y="5772"/>
                  </a:lnTo>
                  <a:lnTo>
                    <a:pt x="9057" y="6749"/>
                  </a:lnTo>
                  <a:lnTo>
                    <a:pt x="5950" y="7814"/>
                  </a:lnTo>
                  <a:lnTo>
                    <a:pt x="2931" y="8969"/>
                  </a:lnTo>
                  <a:lnTo>
                    <a:pt x="1" y="10212"/>
                  </a:lnTo>
                  <a:lnTo>
                    <a:pt x="1" y="30634"/>
                  </a:lnTo>
                  <a:lnTo>
                    <a:pt x="2664" y="29213"/>
                  </a:lnTo>
                  <a:lnTo>
                    <a:pt x="5417" y="27881"/>
                  </a:lnTo>
                  <a:lnTo>
                    <a:pt x="8347" y="26638"/>
                  </a:lnTo>
                  <a:lnTo>
                    <a:pt x="11455" y="25395"/>
                  </a:lnTo>
                  <a:lnTo>
                    <a:pt x="14563" y="24330"/>
                  </a:lnTo>
                  <a:lnTo>
                    <a:pt x="17848" y="23353"/>
                  </a:lnTo>
                  <a:lnTo>
                    <a:pt x="21133" y="22465"/>
                  </a:lnTo>
                  <a:lnTo>
                    <a:pt x="24596" y="21577"/>
                  </a:lnTo>
                  <a:lnTo>
                    <a:pt x="28148" y="20867"/>
                  </a:lnTo>
                  <a:lnTo>
                    <a:pt x="31788" y="20245"/>
                  </a:lnTo>
                  <a:lnTo>
                    <a:pt x="35606" y="19713"/>
                  </a:lnTo>
                  <a:lnTo>
                    <a:pt x="39424" y="19269"/>
                  </a:lnTo>
                  <a:lnTo>
                    <a:pt x="43331" y="18913"/>
                  </a:lnTo>
                  <a:lnTo>
                    <a:pt x="47238" y="18647"/>
                  </a:lnTo>
                  <a:lnTo>
                    <a:pt x="51322" y="18469"/>
                  </a:lnTo>
                  <a:lnTo>
                    <a:pt x="55496" y="18469"/>
                  </a:lnTo>
                  <a:lnTo>
                    <a:pt x="59491" y="18558"/>
                  </a:lnTo>
                  <a:lnTo>
                    <a:pt x="63487" y="18647"/>
                  </a:lnTo>
                  <a:lnTo>
                    <a:pt x="67483" y="18913"/>
                  </a:lnTo>
                  <a:lnTo>
                    <a:pt x="71389" y="19269"/>
                  </a:lnTo>
                  <a:lnTo>
                    <a:pt x="75207" y="19713"/>
                  </a:lnTo>
                  <a:lnTo>
                    <a:pt x="79026" y="20245"/>
                  </a:lnTo>
                  <a:lnTo>
                    <a:pt x="82666" y="20956"/>
                  </a:lnTo>
                  <a:lnTo>
                    <a:pt x="86307" y="21666"/>
                  </a:lnTo>
                  <a:lnTo>
                    <a:pt x="86307" y="2931"/>
                  </a:lnTo>
                  <a:lnTo>
                    <a:pt x="82577" y="2220"/>
                  </a:lnTo>
                  <a:lnTo>
                    <a:pt x="78848" y="1599"/>
                  </a:lnTo>
                  <a:lnTo>
                    <a:pt x="75030" y="1155"/>
                  </a:lnTo>
                  <a:lnTo>
                    <a:pt x="71212" y="711"/>
                  </a:lnTo>
                  <a:lnTo>
                    <a:pt x="67305" y="356"/>
                  </a:lnTo>
                  <a:lnTo>
                    <a:pt x="63398" y="178"/>
                  </a:lnTo>
                  <a:lnTo>
                    <a:pt x="594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66"/>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Next steps</a:t>
            </a:r>
            <a:endParaRPr sz="2400">
              <a:solidFill>
                <a:srgbClr val="5F6368"/>
              </a:solidFill>
              <a:latin typeface="Open Sans"/>
              <a:ea typeface="Open Sans"/>
              <a:cs typeface="Open Sans"/>
              <a:sym typeface="Open Sans"/>
            </a:endParaRPr>
          </a:p>
        </p:txBody>
      </p:sp>
      <p:sp>
        <p:nvSpPr>
          <p:cNvPr id="437" name="Google Shape;437;p66"/>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6"/>
          <p:cNvSpPr txBox="1"/>
          <p:nvPr/>
        </p:nvSpPr>
        <p:spPr>
          <a:xfrm>
            <a:off x="711325" y="1917800"/>
            <a:ext cx="2049000" cy="60936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Continue usability studies with participants </a:t>
            </a:r>
            <a:endParaRPr sz="1200" dirty="0"/>
          </a:p>
        </p:txBody>
      </p:sp>
      <p:sp>
        <p:nvSpPr>
          <p:cNvPr id="439" name="Google Shape;439;p66"/>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6"/>
          <p:cNvSpPr txBox="1"/>
          <p:nvPr/>
        </p:nvSpPr>
        <p:spPr>
          <a:xfrm>
            <a:off x="3368925" y="1917800"/>
            <a:ext cx="2049000" cy="821733"/>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Iterate and revise mockups and high fidelity prototypes </a:t>
            </a:r>
            <a:endParaRPr sz="1200" dirty="0"/>
          </a:p>
        </p:txBody>
      </p:sp>
      <p:sp>
        <p:nvSpPr>
          <p:cNvPr id="441" name="Google Shape;441;p66"/>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6"/>
          <p:cNvSpPr txBox="1"/>
          <p:nvPr/>
        </p:nvSpPr>
        <p:spPr>
          <a:xfrm>
            <a:off x="6026525" y="1917800"/>
            <a:ext cx="2049000" cy="397001"/>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1200" dirty="0"/>
              <a:t>Create code for the website </a:t>
            </a:r>
            <a:endParaRPr sz="1200" dirty="0"/>
          </a:p>
        </p:txBody>
      </p:sp>
      <p:sp>
        <p:nvSpPr>
          <p:cNvPr id="443" name="Google Shape;443;p66"/>
          <p:cNvSpPr/>
          <p:nvPr/>
        </p:nvSpPr>
        <p:spPr>
          <a:xfrm>
            <a:off x="14791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444" name="Google Shape;444;p66"/>
          <p:cNvSpPr/>
          <p:nvPr/>
        </p:nvSpPr>
        <p:spPr>
          <a:xfrm>
            <a:off x="41367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445" name="Google Shape;445;p66"/>
          <p:cNvSpPr/>
          <p:nvPr/>
        </p:nvSpPr>
        <p:spPr>
          <a:xfrm>
            <a:off x="67943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67"/>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Let’s connect!</a:t>
            </a:r>
            <a:endParaRPr sz="2400">
              <a:solidFill>
                <a:srgbClr val="5F6368"/>
              </a:solidFill>
              <a:latin typeface="Open Sans"/>
              <a:ea typeface="Open Sans"/>
              <a:cs typeface="Open Sans"/>
              <a:sym typeface="Open Sans"/>
            </a:endParaRPr>
          </a:p>
        </p:txBody>
      </p:sp>
      <p:sp>
        <p:nvSpPr>
          <p:cNvPr id="451" name="Google Shape;451;p67"/>
          <p:cNvSpPr txBox="1"/>
          <p:nvPr/>
        </p:nvSpPr>
        <p:spPr>
          <a:xfrm>
            <a:off x="3064600" y="-1016100"/>
            <a:ext cx="6509400" cy="723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a:solidFill>
                  <a:srgbClr val="5F6368"/>
                </a:solidFill>
                <a:latin typeface="Open Sans"/>
                <a:ea typeface="Open Sans"/>
                <a:cs typeface="Open Sans"/>
                <a:sym typeface="Open Sans"/>
              </a:rPr>
              <a:t>Insert a few sentences summarizing the next steps you would take with this project and why. Feel free to organize next steps in a bullet point list. </a:t>
            </a:r>
            <a:endParaRPr>
              <a:solidFill>
                <a:srgbClr val="5F6368"/>
              </a:solidFill>
              <a:latin typeface="Open Sans"/>
              <a:ea typeface="Open Sans"/>
              <a:cs typeface="Open Sans"/>
              <a:sym typeface="Open Sans"/>
            </a:endParaRPr>
          </a:p>
        </p:txBody>
      </p:sp>
      <p:sp>
        <p:nvSpPr>
          <p:cNvPr id="452" name="Google Shape;452;p67"/>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7"/>
          <p:cNvSpPr txBox="1"/>
          <p:nvPr/>
        </p:nvSpPr>
        <p:spPr>
          <a:xfrm>
            <a:off x="919075" y="2461800"/>
            <a:ext cx="7136100" cy="821733"/>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Thank you for checking out my work! If you would like to contact me, here is my information: </a:t>
            </a:r>
          </a:p>
          <a:p>
            <a:pPr marL="0" lvl="0" indent="0" algn="ctr" rtl="0">
              <a:lnSpc>
                <a:spcPct val="115000"/>
              </a:lnSpc>
              <a:spcBef>
                <a:spcPts val="0"/>
              </a:spcBef>
              <a:spcAft>
                <a:spcPts val="0"/>
              </a:spcAft>
              <a:buClr>
                <a:schemeClr val="dk1"/>
              </a:buClr>
              <a:buSzPts val="1100"/>
              <a:buFont typeface="Arial"/>
              <a:buNone/>
            </a:pPr>
            <a:endParaRPr lang="en" sz="1200" dirty="0">
              <a:solidFill>
                <a:srgbClr val="5F6368"/>
              </a:solidFill>
              <a:latin typeface="Open Sans"/>
              <a:ea typeface="Open Sans"/>
              <a:cs typeface="Open Sans"/>
              <a:sym typeface="Open Sans"/>
            </a:endParaRPr>
          </a:p>
          <a:p>
            <a:pPr marL="0" lvl="0" indent="0" algn="ctr" rtl="0">
              <a:lnSpc>
                <a:spcPct val="115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Email: brianthompson072@gmail.com</a:t>
            </a:r>
            <a:endParaRPr sz="1200" dirty="0">
              <a:solidFill>
                <a:srgbClr val="5F6368"/>
              </a:solidFill>
              <a:latin typeface="Open Sans"/>
              <a:ea typeface="Open Sans"/>
              <a:cs typeface="Open Sans"/>
              <a:sym typeface="Open Sans"/>
            </a:endParaRPr>
          </a:p>
        </p:txBody>
      </p:sp>
      <p:sp>
        <p:nvSpPr>
          <p:cNvPr id="454" name="Google Shape;454;p67"/>
          <p:cNvSpPr/>
          <p:nvPr/>
        </p:nvSpPr>
        <p:spPr>
          <a:xfrm>
            <a:off x="4230475" y="1602212"/>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7"/>
          <p:cNvSpPr/>
          <p:nvPr/>
        </p:nvSpPr>
        <p:spPr>
          <a:xfrm>
            <a:off x="4361825" y="1734124"/>
            <a:ext cx="250599" cy="249449"/>
          </a:xfrm>
          <a:custGeom>
            <a:avLst/>
            <a:gdLst/>
            <a:ahLst/>
            <a:cxnLst/>
            <a:rect l="l" t="t" r="r" b="b"/>
            <a:pathLst>
              <a:path w="964" h="962" extrusionOk="0">
                <a:moveTo>
                  <a:pt x="774" y="400"/>
                </a:moveTo>
                <a:lnTo>
                  <a:pt x="562" y="189"/>
                </a:lnTo>
                <a:lnTo>
                  <a:pt x="0" y="749"/>
                </a:lnTo>
                <a:lnTo>
                  <a:pt x="0" y="961"/>
                </a:lnTo>
                <a:lnTo>
                  <a:pt x="212" y="961"/>
                </a:lnTo>
                <a:lnTo>
                  <a:pt x="774" y="400"/>
                </a:lnTo>
                <a:close/>
                <a:moveTo>
                  <a:pt x="940" y="234"/>
                </a:moveTo>
                <a:cubicBezTo>
                  <a:pt x="963" y="211"/>
                  <a:pt x="963" y="177"/>
                  <a:pt x="940" y="155"/>
                </a:cubicBezTo>
                <a:lnTo>
                  <a:pt x="807" y="22"/>
                </a:lnTo>
                <a:cubicBezTo>
                  <a:pt x="785" y="0"/>
                  <a:pt x="751" y="0"/>
                  <a:pt x="728" y="22"/>
                </a:cubicBezTo>
                <a:lnTo>
                  <a:pt x="618" y="132"/>
                </a:lnTo>
                <a:lnTo>
                  <a:pt x="830" y="344"/>
                </a:lnTo>
                <a:lnTo>
                  <a:pt x="940" y="2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41"/>
          <p:cNvSpPr txBox="1"/>
          <p:nvPr/>
        </p:nvSpPr>
        <p:spPr>
          <a:xfrm>
            <a:off x="517675" y="2237975"/>
            <a:ext cx="3446100" cy="133879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The problem: </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Available custom bike websites were not easy to navigate, cluttered designs, and confusing checkout process. </a:t>
            </a:r>
            <a:endParaRPr sz="1200" b="1" dirty="0">
              <a:solidFill>
                <a:srgbClr val="4285F4"/>
              </a:solidFill>
              <a:latin typeface="Open Sans"/>
              <a:ea typeface="Open Sans"/>
              <a:cs typeface="Open Sans"/>
              <a:sym typeface="Open Sans"/>
            </a:endParaRPr>
          </a:p>
        </p:txBody>
      </p:sp>
      <p:sp>
        <p:nvSpPr>
          <p:cNvPr id="173" name="Google Shape;173;p41"/>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74" name="Google Shape;174;p41"/>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1"/>
          <p:cNvSpPr txBox="1"/>
          <p:nvPr/>
        </p:nvSpPr>
        <p:spPr>
          <a:xfrm>
            <a:off x="4572000" y="2237975"/>
            <a:ext cx="34461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goal: </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Design The Cycle website to have a user friendly and clear navigation to customize a bike and offer a fast and effective checkout process. </a:t>
            </a:r>
            <a:endParaRPr sz="1200" b="1" dirty="0">
              <a:solidFill>
                <a:srgbClr val="4285F4"/>
              </a:solidFill>
              <a:latin typeface="Open Sans"/>
              <a:ea typeface="Open Sans"/>
              <a:cs typeface="Open Sans"/>
              <a:sym typeface="Open Sans"/>
            </a:endParaRPr>
          </a:p>
        </p:txBody>
      </p:sp>
      <p:sp>
        <p:nvSpPr>
          <p:cNvPr id="176" name="Google Shape;176;p41"/>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1"/>
          <p:cNvSpPr/>
          <p:nvPr/>
        </p:nvSpPr>
        <p:spPr>
          <a:xfrm>
            <a:off x="4684213" y="1653525"/>
            <a:ext cx="288875" cy="274249"/>
          </a:xfrm>
          <a:custGeom>
            <a:avLst/>
            <a:gdLst/>
            <a:ahLst/>
            <a:cxnLst/>
            <a:rect l="l" t="t" r="r" b="b"/>
            <a:pathLst>
              <a:path w="1045" h="993" extrusionOk="0">
                <a:moveTo>
                  <a:pt x="522" y="798"/>
                </a:moveTo>
                <a:lnTo>
                  <a:pt x="844" y="992"/>
                </a:lnTo>
                <a:lnTo>
                  <a:pt x="759" y="626"/>
                </a:lnTo>
                <a:lnTo>
                  <a:pt x="1044" y="378"/>
                </a:lnTo>
                <a:lnTo>
                  <a:pt x="669" y="347"/>
                </a:lnTo>
                <a:lnTo>
                  <a:pt x="522" y="0"/>
                </a:lnTo>
                <a:lnTo>
                  <a:pt x="375" y="347"/>
                </a:lnTo>
                <a:lnTo>
                  <a:pt x="0" y="378"/>
                </a:lnTo>
                <a:lnTo>
                  <a:pt x="285" y="626"/>
                </a:lnTo>
                <a:lnTo>
                  <a:pt x="200" y="992"/>
                </a:lnTo>
                <a:lnTo>
                  <a:pt x="522" y="798"/>
                </a:lnTo>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78" name="Google Shape;178;p41"/>
          <p:cNvSpPr/>
          <p:nvPr/>
        </p:nvSpPr>
        <p:spPr>
          <a:xfrm>
            <a:off x="640475" y="1656801"/>
            <a:ext cx="267700" cy="267700"/>
          </a:xfrm>
          <a:custGeom>
            <a:avLst/>
            <a:gdLst/>
            <a:ahLst/>
            <a:cxnLst/>
            <a:rect l="l" t="t" r="r" b="b"/>
            <a:pathLst>
              <a:path w="209550" h="209550" extrusionOk="0">
                <a:moveTo>
                  <a:pt x="115315" y="52353"/>
                </a:moveTo>
                <a:lnTo>
                  <a:pt x="115315" y="115315"/>
                </a:lnTo>
                <a:lnTo>
                  <a:pt x="94235" y="115315"/>
                </a:lnTo>
                <a:lnTo>
                  <a:pt x="94235" y="52353"/>
                </a:lnTo>
                <a:close/>
                <a:moveTo>
                  <a:pt x="115315" y="136256"/>
                </a:moveTo>
                <a:lnTo>
                  <a:pt x="115315" y="157197"/>
                </a:lnTo>
                <a:lnTo>
                  <a:pt x="94235" y="157197"/>
                </a:lnTo>
                <a:lnTo>
                  <a:pt x="94235" y="136256"/>
                </a:lnTo>
                <a:close/>
                <a:moveTo>
                  <a:pt x="104705" y="0"/>
                </a:moveTo>
                <a:lnTo>
                  <a:pt x="99400" y="140"/>
                </a:lnTo>
                <a:lnTo>
                  <a:pt x="94095" y="558"/>
                </a:lnTo>
                <a:lnTo>
                  <a:pt x="88790" y="1256"/>
                </a:lnTo>
                <a:lnTo>
                  <a:pt x="83625" y="2094"/>
                </a:lnTo>
                <a:lnTo>
                  <a:pt x="78599" y="3351"/>
                </a:lnTo>
                <a:lnTo>
                  <a:pt x="73573" y="4747"/>
                </a:lnTo>
                <a:lnTo>
                  <a:pt x="68687" y="6422"/>
                </a:lnTo>
                <a:lnTo>
                  <a:pt x="63940" y="8237"/>
                </a:lnTo>
                <a:lnTo>
                  <a:pt x="59333" y="10331"/>
                </a:lnTo>
                <a:lnTo>
                  <a:pt x="54866" y="12704"/>
                </a:lnTo>
                <a:lnTo>
                  <a:pt x="50398" y="15217"/>
                </a:lnTo>
                <a:lnTo>
                  <a:pt x="46210" y="17870"/>
                </a:lnTo>
                <a:lnTo>
                  <a:pt x="42022" y="20801"/>
                </a:lnTo>
                <a:lnTo>
                  <a:pt x="38113" y="23873"/>
                </a:lnTo>
                <a:lnTo>
                  <a:pt x="34343" y="27223"/>
                </a:lnTo>
                <a:lnTo>
                  <a:pt x="30714" y="30714"/>
                </a:lnTo>
                <a:lnTo>
                  <a:pt x="27223" y="34343"/>
                </a:lnTo>
                <a:lnTo>
                  <a:pt x="23873" y="38113"/>
                </a:lnTo>
                <a:lnTo>
                  <a:pt x="20801" y="42161"/>
                </a:lnTo>
                <a:lnTo>
                  <a:pt x="17870" y="46210"/>
                </a:lnTo>
                <a:lnTo>
                  <a:pt x="15217" y="50398"/>
                </a:lnTo>
                <a:lnTo>
                  <a:pt x="12704" y="54866"/>
                </a:lnTo>
                <a:lnTo>
                  <a:pt x="10331" y="59333"/>
                </a:lnTo>
                <a:lnTo>
                  <a:pt x="8237" y="63940"/>
                </a:lnTo>
                <a:lnTo>
                  <a:pt x="6282" y="68826"/>
                </a:lnTo>
                <a:lnTo>
                  <a:pt x="4747" y="73573"/>
                </a:lnTo>
                <a:lnTo>
                  <a:pt x="3351" y="78599"/>
                </a:lnTo>
                <a:lnTo>
                  <a:pt x="2094" y="83625"/>
                </a:lnTo>
                <a:lnTo>
                  <a:pt x="1256" y="88790"/>
                </a:lnTo>
                <a:lnTo>
                  <a:pt x="558" y="94095"/>
                </a:lnTo>
                <a:lnTo>
                  <a:pt x="140" y="99400"/>
                </a:lnTo>
                <a:lnTo>
                  <a:pt x="0" y="104845"/>
                </a:lnTo>
                <a:lnTo>
                  <a:pt x="140" y="110150"/>
                </a:lnTo>
                <a:lnTo>
                  <a:pt x="558" y="115455"/>
                </a:lnTo>
                <a:lnTo>
                  <a:pt x="1256" y="120760"/>
                </a:lnTo>
                <a:lnTo>
                  <a:pt x="2094" y="125925"/>
                </a:lnTo>
                <a:lnTo>
                  <a:pt x="3351" y="130951"/>
                </a:lnTo>
                <a:lnTo>
                  <a:pt x="4747" y="135977"/>
                </a:lnTo>
                <a:lnTo>
                  <a:pt x="6282" y="140863"/>
                </a:lnTo>
                <a:lnTo>
                  <a:pt x="8237" y="145610"/>
                </a:lnTo>
                <a:lnTo>
                  <a:pt x="10331" y="150217"/>
                </a:lnTo>
                <a:lnTo>
                  <a:pt x="12704" y="154684"/>
                </a:lnTo>
                <a:lnTo>
                  <a:pt x="15217" y="159152"/>
                </a:lnTo>
                <a:lnTo>
                  <a:pt x="17870" y="163340"/>
                </a:lnTo>
                <a:lnTo>
                  <a:pt x="20801" y="167528"/>
                </a:lnTo>
                <a:lnTo>
                  <a:pt x="23873" y="171437"/>
                </a:lnTo>
                <a:lnTo>
                  <a:pt x="27223" y="175207"/>
                </a:lnTo>
                <a:lnTo>
                  <a:pt x="30714" y="178836"/>
                </a:lnTo>
                <a:lnTo>
                  <a:pt x="34343" y="182327"/>
                </a:lnTo>
                <a:lnTo>
                  <a:pt x="38113" y="185677"/>
                </a:lnTo>
                <a:lnTo>
                  <a:pt x="42022" y="188749"/>
                </a:lnTo>
                <a:lnTo>
                  <a:pt x="46210" y="191680"/>
                </a:lnTo>
                <a:lnTo>
                  <a:pt x="50398" y="194333"/>
                </a:lnTo>
                <a:lnTo>
                  <a:pt x="54866" y="196846"/>
                </a:lnTo>
                <a:lnTo>
                  <a:pt x="59333" y="199219"/>
                </a:lnTo>
                <a:lnTo>
                  <a:pt x="63940" y="201313"/>
                </a:lnTo>
                <a:lnTo>
                  <a:pt x="68687" y="203268"/>
                </a:lnTo>
                <a:lnTo>
                  <a:pt x="73573" y="204803"/>
                </a:lnTo>
                <a:lnTo>
                  <a:pt x="78599" y="206199"/>
                </a:lnTo>
                <a:lnTo>
                  <a:pt x="83625" y="207456"/>
                </a:lnTo>
                <a:lnTo>
                  <a:pt x="88790" y="208294"/>
                </a:lnTo>
                <a:lnTo>
                  <a:pt x="94095" y="208992"/>
                </a:lnTo>
                <a:lnTo>
                  <a:pt x="99400" y="209410"/>
                </a:lnTo>
                <a:lnTo>
                  <a:pt x="104705" y="209550"/>
                </a:lnTo>
                <a:lnTo>
                  <a:pt x="110150" y="209410"/>
                </a:lnTo>
                <a:lnTo>
                  <a:pt x="115455" y="208992"/>
                </a:lnTo>
                <a:lnTo>
                  <a:pt x="120760" y="208294"/>
                </a:lnTo>
                <a:lnTo>
                  <a:pt x="125925" y="207456"/>
                </a:lnTo>
                <a:lnTo>
                  <a:pt x="130951" y="206199"/>
                </a:lnTo>
                <a:lnTo>
                  <a:pt x="135977" y="204803"/>
                </a:lnTo>
                <a:lnTo>
                  <a:pt x="140724" y="203268"/>
                </a:lnTo>
                <a:lnTo>
                  <a:pt x="145610" y="201313"/>
                </a:lnTo>
                <a:lnTo>
                  <a:pt x="150217" y="199219"/>
                </a:lnTo>
                <a:lnTo>
                  <a:pt x="154684" y="196846"/>
                </a:lnTo>
                <a:lnTo>
                  <a:pt x="159152" y="194333"/>
                </a:lnTo>
                <a:lnTo>
                  <a:pt x="163340" y="191680"/>
                </a:lnTo>
                <a:lnTo>
                  <a:pt x="167389" y="188749"/>
                </a:lnTo>
                <a:lnTo>
                  <a:pt x="171437" y="185677"/>
                </a:lnTo>
                <a:lnTo>
                  <a:pt x="175207" y="182327"/>
                </a:lnTo>
                <a:lnTo>
                  <a:pt x="178836" y="178836"/>
                </a:lnTo>
                <a:lnTo>
                  <a:pt x="182327" y="175207"/>
                </a:lnTo>
                <a:lnTo>
                  <a:pt x="185677" y="171437"/>
                </a:lnTo>
                <a:lnTo>
                  <a:pt x="188749" y="167528"/>
                </a:lnTo>
                <a:lnTo>
                  <a:pt x="191680" y="163340"/>
                </a:lnTo>
                <a:lnTo>
                  <a:pt x="194333" y="159152"/>
                </a:lnTo>
                <a:lnTo>
                  <a:pt x="196846" y="154684"/>
                </a:lnTo>
                <a:lnTo>
                  <a:pt x="199219" y="150217"/>
                </a:lnTo>
                <a:lnTo>
                  <a:pt x="201313" y="145610"/>
                </a:lnTo>
                <a:lnTo>
                  <a:pt x="203128" y="140863"/>
                </a:lnTo>
                <a:lnTo>
                  <a:pt x="204803" y="135977"/>
                </a:lnTo>
                <a:lnTo>
                  <a:pt x="206199" y="130951"/>
                </a:lnTo>
                <a:lnTo>
                  <a:pt x="207456" y="125925"/>
                </a:lnTo>
                <a:lnTo>
                  <a:pt x="208294" y="120760"/>
                </a:lnTo>
                <a:lnTo>
                  <a:pt x="208992" y="115455"/>
                </a:lnTo>
                <a:lnTo>
                  <a:pt x="209410" y="110150"/>
                </a:lnTo>
                <a:lnTo>
                  <a:pt x="209550" y="104845"/>
                </a:lnTo>
                <a:lnTo>
                  <a:pt x="209410" y="99400"/>
                </a:lnTo>
                <a:lnTo>
                  <a:pt x="208992" y="94095"/>
                </a:lnTo>
                <a:lnTo>
                  <a:pt x="208294" y="88790"/>
                </a:lnTo>
                <a:lnTo>
                  <a:pt x="207456" y="83625"/>
                </a:lnTo>
                <a:lnTo>
                  <a:pt x="206199" y="78599"/>
                </a:lnTo>
                <a:lnTo>
                  <a:pt x="204803" y="73573"/>
                </a:lnTo>
                <a:lnTo>
                  <a:pt x="203128" y="68826"/>
                </a:lnTo>
                <a:lnTo>
                  <a:pt x="201313" y="63940"/>
                </a:lnTo>
                <a:lnTo>
                  <a:pt x="199219" y="59333"/>
                </a:lnTo>
                <a:lnTo>
                  <a:pt x="196846" y="54866"/>
                </a:lnTo>
                <a:lnTo>
                  <a:pt x="194333" y="50398"/>
                </a:lnTo>
                <a:lnTo>
                  <a:pt x="191680" y="46210"/>
                </a:lnTo>
                <a:lnTo>
                  <a:pt x="188749" y="42161"/>
                </a:lnTo>
                <a:lnTo>
                  <a:pt x="185677" y="38113"/>
                </a:lnTo>
                <a:lnTo>
                  <a:pt x="182327" y="34343"/>
                </a:lnTo>
                <a:lnTo>
                  <a:pt x="178836" y="30714"/>
                </a:lnTo>
                <a:lnTo>
                  <a:pt x="175207" y="27223"/>
                </a:lnTo>
                <a:lnTo>
                  <a:pt x="171437" y="23873"/>
                </a:lnTo>
                <a:lnTo>
                  <a:pt x="167389" y="20801"/>
                </a:lnTo>
                <a:lnTo>
                  <a:pt x="163340" y="17870"/>
                </a:lnTo>
                <a:lnTo>
                  <a:pt x="159152" y="15217"/>
                </a:lnTo>
                <a:lnTo>
                  <a:pt x="154684" y="12704"/>
                </a:lnTo>
                <a:lnTo>
                  <a:pt x="150217" y="10331"/>
                </a:lnTo>
                <a:lnTo>
                  <a:pt x="145610" y="8237"/>
                </a:lnTo>
                <a:lnTo>
                  <a:pt x="140724" y="6422"/>
                </a:lnTo>
                <a:lnTo>
                  <a:pt x="135977" y="4747"/>
                </a:lnTo>
                <a:lnTo>
                  <a:pt x="130951" y="3351"/>
                </a:lnTo>
                <a:lnTo>
                  <a:pt x="125925" y="2094"/>
                </a:lnTo>
                <a:lnTo>
                  <a:pt x="120760" y="1256"/>
                </a:lnTo>
                <a:lnTo>
                  <a:pt x="115455" y="558"/>
                </a:lnTo>
                <a:lnTo>
                  <a:pt x="110150" y="140"/>
                </a:lnTo>
                <a:lnTo>
                  <a:pt x="1047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42"/>
          <p:cNvSpPr txBox="1"/>
          <p:nvPr/>
        </p:nvSpPr>
        <p:spPr>
          <a:xfrm>
            <a:off x="517675" y="2237975"/>
            <a:ext cx="3446100" cy="106179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My role: </a:t>
            </a:r>
            <a:endParaRPr dirty="0">
              <a:solidFill>
                <a:srgbClr val="4285F4"/>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UX designer and researcher from conception to completion </a:t>
            </a:r>
            <a:endParaRPr sz="1200" dirty="0">
              <a:solidFill>
                <a:srgbClr val="5F6368"/>
              </a:solidFill>
              <a:latin typeface="Open Sans"/>
              <a:ea typeface="Open Sans"/>
              <a:cs typeface="Open Sans"/>
              <a:sym typeface="Open Sans"/>
            </a:endParaRPr>
          </a:p>
        </p:txBody>
      </p:sp>
      <p:sp>
        <p:nvSpPr>
          <p:cNvPr id="184" name="Google Shape;184;p42"/>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85" name="Google Shape;185;p42"/>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2"/>
          <p:cNvSpPr txBox="1"/>
          <p:nvPr/>
        </p:nvSpPr>
        <p:spPr>
          <a:xfrm>
            <a:off x="4572000" y="2237975"/>
            <a:ext cx="3446100" cy="189279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Responsibilities</a:t>
            </a:r>
            <a:r>
              <a:rPr lang="en" dirty="0">
                <a:solidFill>
                  <a:srgbClr val="1967D2"/>
                </a:solidFill>
                <a:latin typeface="Open Sans SemiBold"/>
                <a:ea typeface="Open Sans SemiBold"/>
                <a:cs typeface="Open Sans SemiBold"/>
                <a:sym typeface="Open Sans SemiBold"/>
              </a:rPr>
              <a:t>:</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Conduct interviews, paper and digital wireframing, low and high fidelity prototyping, conducting usability studies, accounting for accessibility, iterating on designs and responsive design  </a:t>
            </a:r>
            <a:endParaRPr sz="1200" b="1" dirty="0">
              <a:solidFill>
                <a:srgbClr val="4285F4"/>
              </a:solidFill>
              <a:latin typeface="Open Sans"/>
              <a:ea typeface="Open Sans"/>
              <a:cs typeface="Open Sans"/>
              <a:sym typeface="Open Sans"/>
            </a:endParaRPr>
          </a:p>
        </p:txBody>
      </p:sp>
      <p:sp>
        <p:nvSpPr>
          <p:cNvPr id="187" name="Google Shape;187;p42"/>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2"/>
          <p:cNvSpPr/>
          <p:nvPr/>
        </p:nvSpPr>
        <p:spPr>
          <a:xfrm>
            <a:off x="645441" y="1662440"/>
            <a:ext cx="257757" cy="256421"/>
          </a:xfrm>
          <a:custGeom>
            <a:avLst/>
            <a:gdLst/>
            <a:ahLst/>
            <a:cxnLst/>
            <a:rect l="l" t="t" r="r" b="b"/>
            <a:pathLst>
              <a:path w="851" h="847" extrusionOk="0">
                <a:moveTo>
                  <a:pt x="423" y="423"/>
                </a:moveTo>
                <a:cubicBezTo>
                  <a:pt x="542" y="423"/>
                  <a:pt x="635" y="327"/>
                  <a:pt x="635" y="212"/>
                </a:cubicBezTo>
                <a:cubicBezTo>
                  <a:pt x="635" y="93"/>
                  <a:pt x="539" y="0"/>
                  <a:pt x="423" y="0"/>
                </a:cubicBezTo>
                <a:cubicBezTo>
                  <a:pt x="308" y="0"/>
                  <a:pt x="212" y="96"/>
                  <a:pt x="212" y="212"/>
                </a:cubicBezTo>
                <a:cubicBezTo>
                  <a:pt x="209" y="327"/>
                  <a:pt x="305" y="423"/>
                  <a:pt x="423" y="423"/>
                </a:cubicBezTo>
                <a:close/>
                <a:moveTo>
                  <a:pt x="423" y="528"/>
                </a:moveTo>
                <a:cubicBezTo>
                  <a:pt x="282" y="528"/>
                  <a:pt x="0" y="598"/>
                  <a:pt x="0" y="738"/>
                </a:cubicBezTo>
                <a:lnTo>
                  <a:pt x="0" y="846"/>
                </a:lnTo>
                <a:lnTo>
                  <a:pt x="850" y="846"/>
                </a:lnTo>
                <a:lnTo>
                  <a:pt x="850" y="738"/>
                </a:lnTo>
                <a:cubicBezTo>
                  <a:pt x="847" y="601"/>
                  <a:pt x="564" y="528"/>
                  <a:pt x="423" y="5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89" name="Google Shape;189;p42"/>
          <p:cNvSpPr/>
          <p:nvPr/>
        </p:nvSpPr>
        <p:spPr>
          <a:xfrm>
            <a:off x="4685687" y="1710781"/>
            <a:ext cx="285935" cy="159748"/>
          </a:xfrm>
          <a:custGeom>
            <a:avLst/>
            <a:gdLst/>
            <a:ahLst/>
            <a:cxnLst/>
            <a:rect l="l" t="t" r="r" b="b"/>
            <a:pathLst>
              <a:path w="941" h="526" extrusionOk="0">
                <a:moveTo>
                  <a:pt x="0" y="316"/>
                </a:moveTo>
                <a:lnTo>
                  <a:pt x="105" y="316"/>
                </a:lnTo>
                <a:lnTo>
                  <a:pt x="105" y="212"/>
                </a:lnTo>
                <a:lnTo>
                  <a:pt x="0" y="212"/>
                </a:lnTo>
                <a:lnTo>
                  <a:pt x="0" y="316"/>
                </a:lnTo>
                <a:close/>
                <a:moveTo>
                  <a:pt x="0" y="525"/>
                </a:moveTo>
                <a:lnTo>
                  <a:pt x="105" y="525"/>
                </a:lnTo>
                <a:lnTo>
                  <a:pt x="105" y="421"/>
                </a:lnTo>
                <a:lnTo>
                  <a:pt x="0" y="421"/>
                </a:lnTo>
                <a:lnTo>
                  <a:pt x="0" y="525"/>
                </a:lnTo>
                <a:close/>
                <a:moveTo>
                  <a:pt x="0" y="105"/>
                </a:moveTo>
                <a:lnTo>
                  <a:pt x="105" y="105"/>
                </a:lnTo>
                <a:lnTo>
                  <a:pt x="105" y="0"/>
                </a:lnTo>
                <a:lnTo>
                  <a:pt x="0" y="0"/>
                </a:lnTo>
                <a:lnTo>
                  <a:pt x="0" y="105"/>
                </a:lnTo>
                <a:close/>
                <a:moveTo>
                  <a:pt x="209" y="316"/>
                </a:moveTo>
                <a:lnTo>
                  <a:pt x="940" y="316"/>
                </a:lnTo>
                <a:lnTo>
                  <a:pt x="940" y="212"/>
                </a:lnTo>
                <a:lnTo>
                  <a:pt x="209" y="212"/>
                </a:lnTo>
                <a:lnTo>
                  <a:pt x="209" y="316"/>
                </a:lnTo>
                <a:close/>
                <a:moveTo>
                  <a:pt x="209" y="525"/>
                </a:moveTo>
                <a:lnTo>
                  <a:pt x="940" y="525"/>
                </a:lnTo>
                <a:lnTo>
                  <a:pt x="940" y="421"/>
                </a:lnTo>
                <a:lnTo>
                  <a:pt x="209" y="421"/>
                </a:lnTo>
                <a:lnTo>
                  <a:pt x="209" y="525"/>
                </a:lnTo>
                <a:close/>
                <a:moveTo>
                  <a:pt x="209" y="0"/>
                </a:moveTo>
                <a:lnTo>
                  <a:pt x="209" y="105"/>
                </a:lnTo>
                <a:lnTo>
                  <a:pt x="940" y="105"/>
                </a:lnTo>
                <a:lnTo>
                  <a:pt x="940" y="0"/>
                </a:lnTo>
                <a:lnTo>
                  <a:pt x="209"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4335"/>
        </a:solidFill>
        <a:effectLst/>
      </p:bgPr>
    </p:bg>
    <p:spTree>
      <p:nvGrpSpPr>
        <p:cNvPr id="1" name="Shape 193"/>
        <p:cNvGrpSpPr/>
        <p:nvPr/>
      </p:nvGrpSpPr>
      <p:grpSpPr>
        <a:xfrm>
          <a:off x="0" y="0"/>
          <a:ext cx="0" cy="0"/>
          <a:chOff x="0" y="0"/>
          <a:chExt cx="0" cy="0"/>
        </a:xfrm>
      </p:grpSpPr>
      <p:sp>
        <p:nvSpPr>
          <p:cNvPr id="194" name="Google Shape;194;p43"/>
          <p:cNvSpPr txBox="1"/>
          <p:nvPr/>
        </p:nvSpPr>
        <p:spPr>
          <a:xfrm>
            <a:off x="-46002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Understanding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user</a:t>
            </a:r>
            <a:endParaRPr sz="2400">
              <a:solidFill>
                <a:srgbClr val="FFFFFF"/>
              </a:solidFill>
              <a:latin typeface="Open Sans"/>
              <a:ea typeface="Open Sans"/>
              <a:cs typeface="Open Sans"/>
              <a:sym typeface="Open Sans"/>
            </a:endParaRPr>
          </a:p>
        </p:txBody>
      </p:sp>
      <p:sp>
        <p:nvSpPr>
          <p:cNvPr id="195" name="Google Shape;195;p43"/>
          <p:cNvSpPr txBox="1"/>
          <p:nvPr/>
        </p:nvSpPr>
        <p:spPr>
          <a:xfrm>
            <a:off x="3712425" y="1886850"/>
            <a:ext cx="3946500" cy="13698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research</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Personas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Problem statements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journey maps</a:t>
            </a:r>
            <a:endParaRPr>
              <a:solidFill>
                <a:srgbClr val="FFFFFF"/>
              </a:solidFill>
              <a:latin typeface="Open Sans"/>
              <a:ea typeface="Open Sans"/>
              <a:cs typeface="Open Sans"/>
              <a:sym typeface="Open Sans"/>
            </a:endParaRPr>
          </a:p>
        </p:txBody>
      </p:sp>
      <p:cxnSp>
        <p:nvCxnSpPr>
          <p:cNvPr id="196" name="Google Shape;196;p43"/>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44"/>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4"/>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summary</a:t>
            </a:r>
            <a:endParaRPr sz="2400">
              <a:solidFill>
                <a:srgbClr val="5F6368"/>
              </a:solidFill>
              <a:latin typeface="Open Sans"/>
              <a:ea typeface="Open Sans"/>
              <a:cs typeface="Open Sans"/>
              <a:sym typeface="Open Sans"/>
            </a:endParaRPr>
          </a:p>
        </p:txBody>
      </p:sp>
      <p:sp>
        <p:nvSpPr>
          <p:cNvPr id="203" name="Google Shape;203;p44"/>
          <p:cNvSpPr txBox="1"/>
          <p:nvPr/>
        </p:nvSpPr>
        <p:spPr>
          <a:xfrm>
            <a:off x="919075" y="2461800"/>
            <a:ext cx="7136100" cy="1246465"/>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1200" dirty="0">
                <a:solidFill>
                  <a:srgbClr val="5F6368"/>
                </a:solidFill>
                <a:latin typeface="Open Sans"/>
                <a:ea typeface="Open Sans"/>
                <a:cs typeface="Open Sans"/>
                <a:sym typeface="Open Sans"/>
              </a:rPr>
              <a:t>I conducted user interviews in order to create empathy maps to discover who the appropriate users would be, their pain points, and needs. I discovered that my target users take building their custom bikes seriously because they like the attention to detail they can put in their bikes; some users even compete professionally. Users ultimately want this process to be seamless as they have experienced quite a bit of frustrations with navigation on websites that offer this service. </a:t>
            </a:r>
            <a:endParaRPr sz="1200" dirty="0">
              <a:solidFill>
                <a:srgbClr val="5F6368"/>
              </a:solidFill>
              <a:latin typeface="Open Sans"/>
              <a:ea typeface="Open Sans"/>
              <a:cs typeface="Open Sans"/>
              <a:sym typeface="Open Sans"/>
            </a:endParaRPr>
          </a:p>
        </p:txBody>
      </p:sp>
      <p:sp>
        <p:nvSpPr>
          <p:cNvPr id="204" name="Google Shape;204;p44"/>
          <p:cNvSpPr/>
          <p:nvPr/>
        </p:nvSpPr>
        <p:spPr>
          <a:xfrm>
            <a:off x="4230475" y="1602212"/>
            <a:ext cx="513300" cy="513300"/>
          </a:xfrm>
          <a:prstGeom prst="ellipse">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4"/>
          <p:cNvSpPr/>
          <p:nvPr/>
        </p:nvSpPr>
        <p:spPr>
          <a:xfrm>
            <a:off x="4373201" y="1744926"/>
            <a:ext cx="227849" cy="227849"/>
          </a:xfrm>
          <a:custGeom>
            <a:avLst/>
            <a:gdLst/>
            <a:ahLst/>
            <a:cxnLst/>
            <a:rect l="l" t="t" r="r" b="b"/>
            <a:pathLst>
              <a:path w="940" h="941" extrusionOk="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45"/>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pain points</a:t>
            </a:r>
            <a:endParaRPr sz="2400">
              <a:solidFill>
                <a:srgbClr val="5F6368"/>
              </a:solidFill>
              <a:latin typeface="Open Sans"/>
              <a:ea typeface="Open Sans"/>
              <a:cs typeface="Open Sans"/>
              <a:sym typeface="Open Sans"/>
            </a:endParaRPr>
          </a:p>
        </p:txBody>
      </p:sp>
      <p:sp>
        <p:nvSpPr>
          <p:cNvPr id="211" name="Google Shape;211;p45"/>
          <p:cNvSpPr txBox="1"/>
          <p:nvPr/>
        </p:nvSpPr>
        <p:spPr>
          <a:xfrm>
            <a:off x="441463"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Navigation </a:t>
            </a:r>
            <a:endParaRPr dirty="0">
              <a:solidFill>
                <a:srgbClr val="4285F4"/>
              </a:solidFill>
              <a:latin typeface="Open Sans SemiBold"/>
              <a:ea typeface="Open Sans SemiBold"/>
              <a:cs typeface="Open Sans SemiBold"/>
              <a:sym typeface="Open Sans SemiBold"/>
            </a:endParaRPr>
          </a:p>
        </p:txBody>
      </p:sp>
      <p:sp>
        <p:nvSpPr>
          <p:cNvPr id="212" name="Google Shape;212;p45"/>
          <p:cNvSpPr txBox="1"/>
          <p:nvPr/>
        </p:nvSpPr>
        <p:spPr>
          <a:xfrm>
            <a:off x="441475" y="2522475"/>
            <a:ext cx="1872600" cy="1431600"/>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a:solidFill>
                  <a:srgbClr val="5F6368"/>
                </a:solidFill>
                <a:latin typeface="Open Sans"/>
                <a:ea typeface="Open Sans"/>
                <a:cs typeface="Open Sans"/>
                <a:sym typeface="Open Sans"/>
              </a:rPr>
              <a:t>Write one to two sentences reflecting </a:t>
            </a:r>
            <a:br>
              <a:rPr lang="en" sz="1200">
                <a:solidFill>
                  <a:srgbClr val="5F6368"/>
                </a:solidFill>
                <a:latin typeface="Open Sans"/>
                <a:ea typeface="Open Sans"/>
                <a:cs typeface="Open Sans"/>
                <a:sym typeface="Open Sans"/>
              </a:rPr>
            </a:br>
            <a:r>
              <a:rPr lang="en" sz="1200">
                <a:solidFill>
                  <a:srgbClr val="5F6368"/>
                </a:solidFill>
                <a:latin typeface="Open Sans"/>
                <a:ea typeface="Open Sans"/>
                <a:cs typeface="Open Sans"/>
                <a:sym typeface="Open Sans"/>
              </a:rPr>
              <a:t>on the pain point listed above and how it </a:t>
            </a:r>
            <a:br>
              <a:rPr lang="en" sz="1200">
                <a:solidFill>
                  <a:srgbClr val="5F6368"/>
                </a:solidFill>
                <a:latin typeface="Open Sans"/>
                <a:ea typeface="Open Sans"/>
                <a:cs typeface="Open Sans"/>
                <a:sym typeface="Open Sans"/>
              </a:rPr>
            </a:br>
            <a:r>
              <a:rPr lang="en" sz="1200">
                <a:solidFill>
                  <a:srgbClr val="5F6368"/>
                </a:solidFill>
                <a:latin typeface="Open Sans"/>
                <a:ea typeface="Open Sans"/>
                <a:cs typeface="Open Sans"/>
                <a:sym typeface="Open Sans"/>
              </a:rPr>
              <a:t>will guide designs moving forward.</a:t>
            </a:r>
            <a:endParaRPr sz="1200"/>
          </a:p>
        </p:txBody>
      </p:sp>
      <p:sp>
        <p:nvSpPr>
          <p:cNvPr id="213" name="Google Shape;213;p45"/>
          <p:cNvSpPr txBox="1"/>
          <p:nvPr/>
        </p:nvSpPr>
        <p:spPr>
          <a:xfrm>
            <a:off x="2582713"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Interaction</a:t>
            </a:r>
            <a:endParaRPr dirty="0">
              <a:solidFill>
                <a:srgbClr val="4285F4"/>
              </a:solidFill>
              <a:latin typeface="Open Sans SemiBold"/>
              <a:ea typeface="Open Sans SemiBold"/>
              <a:cs typeface="Open Sans SemiBold"/>
              <a:sym typeface="Open Sans SemiBold"/>
            </a:endParaRPr>
          </a:p>
        </p:txBody>
      </p:sp>
      <p:sp>
        <p:nvSpPr>
          <p:cNvPr id="214" name="Google Shape;214;p45"/>
          <p:cNvSpPr txBox="1"/>
          <p:nvPr/>
        </p:nvSpPr>
        <p:spPr>
          <a:xfrm>
            <a:off x="2582725" y="2522475"/>
            <a:ext cx="1872600" cy="1431600"/>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Write one to two sentences reflecting </a:t>
            </a:r>
            <a:br>
              <a:rPr lang="en" sz="1200" dirty="0">
                <a:solidFill>
                  <a:srgbClr val="5F6368"/>
                </a:solidFill>
                <a:latin typeface="Open Sans"/>
                <a:ea typeface="Open Sans"/>
                <a:cs typeface="Open Sans"/>
                <a:sym typeface="Open Sans"/>
              </a:rPr>
            </a:br>
            <a:r>
              <a:rPr lang="en" sz="1200" dirty="0">
                <a:solidFill>
                  <a:srgbClr val="5F6368"/>
                </a:solidFill>
                <a:latin typeface="Open Sans"/>
                <a:ea typeface="Open Sans"/>
                <a:cs typeface="Open Sans"/>
                <a:sym typeface="Open Sans"/>
              </a:rPr>
              <a:t>on the pain point listed above and how it </a:t>
            </a:r>
            <a:br>
              <a:rPr lang="en" sz="1200" dirty="0">
                <a:solidFill>
                  <a:srgbClr val="5F6368"/>
                </a:solidFill>
                <a:latin typeface="Open Sans"/>
                <a:ea typeface="Open Sans"/>
                <a:cs typeface="Open Sans"/>
                <a:sym typeface="Open Sans"/>
              </a:rPr>
            </a:br>
            <a:r>
              <a:rPr lang="en" sz="1200" dirty="0">
                <a:solidFill>
                  <a:srgbClr val="5F6368"/>
                </a:solidFill>
                <a:latin typeface="Open Sans"/>
                <a:ea typeface="Open Sans"/>
                <a:cs typeface="Open Sans"/>
                <a:sym typeface="Open Sans"/>
              </a:rPr>
              <a:t>will guide designs moving forward.</a:t>
            </a:r>
            <a:endParaRPr sz="1200" dirty="0"/>
          </a:p>
        </p:txBody>
      </p:sp>
      <p:sp>
        <p:nvSpPr>
          <p:cNvPr id="215" name="Google Shape;215;p45"/>
          <p:cNvSpPr txBox="1"/>
          <p:nvPr/>
        </p:nvSpPr>
        <p:spPr>
          <a:xfrm>
            <a:off x="4723969"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Experience</a:t>
            </a:r>
            <a:endParaRPr dirty="0">
              <a:solidFill>
                <a:srgbClr val="4285F4"/>
              </a:solidFill>
              <a:latin typeface="Open Sans SemiBold"/>
              <a:ea typeface="Open Sans SemiBold"/>
              <a:cs typeface="Open Sans SemiBold"/>
              <a:sym typeface="Open Sans SemiBold"/>
            </a:endParaRPr>
          </a:p>
        </p:txBody>
      </p:sp>
      <p:sp>
        <p:nvSpPr>
          <p:cNvPr id="216" name="Google Shape;216;p45"/>
          <p:cNvSpPr txBox="1"/>
          <p:nvPr/>
        </p:nvSpPr>
        <p:spPr>
          <a:xfrm>
            <a:off x="4723969" y="2522475"/>
            <a:ext cx="1872600" cy="1431600"/>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Write one to two sentences reflecting </a:t>
            </a:r>
            <a:br>
              <a:rPr lang="en" sz="1200" dirty="0">
                <a:solidFill>
                  <a:srgbClr val="5F6368"/>
                </a:solidFill>
                <a:latin typeface="Open Sans"/>
                <a:ea typeface="Open Sans"/>
                <a:cs typeface="Open Sans"/>
                <a:sym typeface="Open Sans"/>
              </a:rPr>
            </a:br>
            <a:r>
              <a:rPr lang="en" sz="1200" dirty="0">
                <a:solidFill>
                  <a:srgbClr val="5F6368"/>
                </a:solidFill>
                <a:latin typeface="Open Sans"/>
                <a:ea typeface="Open Sans"/>
                <a:cs typeface="Open Sans"/>
                <a:sym typeface="Open Sans"/>
              </a:rPr>
              <a:t>on the pain point listed above and how it </a:t>
            </a:r>
            <a:br>
              <a:rPr lang="en" sz="1200" dirty="0">
                <a:solidFill>
                  <a:srgbClr val="5F6368"/>
                </a:solidFill>
                <a:latin typeface="Open Sans"/>
                <a:ea typeface="Open Sans"/>
                <a:cs typeface="Open Sans"/>
                <a:sym typeface="Open Sans"/>
              </a:rPr>
            </a:br>
            <a:r>
              <a:rPr lang="en" sz="1200" dirty="0">
                <a:solidFill>
                  <a:srgbClr val="5F6368"/>
                </a:solidFill>
                <a:latin typeface="Open Sans"/>
                <a:ea typeface="Open Sans"/>
                <a:cs typeface="Open Sans"/>
                <a:sym typeface="Open Sans"/>
              </a:rPr>
              <a:t>will guide designs moving forward.</a:t>
            </a:r>
            <a:endParaRPr sz="1200" dirty="0"/>
          </a:p>
        </p:txBody>
      </p:sp>
      <p:sp>
        <p:nvSpPr>
          <p:cNvPr id="217" name="Google Shape;217;p45"/>
          <p:cNvSpPr txBox="1"/>
          <p:nvPr/>
        </p:nvSpPr>
        <p:spPr>
          <a:xfrm>
            <a:off x="6865219" y="2008850"/>
            <a:ext cx="1872600" cy="4002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Pain point</a:t>
            </a:r>
            <a:endParaRPr>
              <a:solidFill>
                <a:srgbClr val="4285F4"/>
              </a:solidFill>
              <a:latin typeface="Open Sans SemiBold"/>
              <a:ea typeface="Open Sans SemiBold"/>
              <a:cs typeface="Open Sans SemiBold"/>
              <a:sym typeface="Open Sans SemiBold"/>
            </a:endParaRPr>
          </a:p>
        </p:txBody>
      </p:sp>
      <p:sp>
        <p:nvSpPr>
          <p:cNvPr id="218" name="Google Shape;218;p45"/>
          <p:cNvSpPr txBox="1"/>
          <p:nvPr/>
        </p:nvSpPr>
        <p:spPr>
          <a:xfrm>
            <a:off x="6865219" y="2522475"/>
            <a:ext cx="1872600" cy="1431600"/>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a:solidFill>
                  <a:srgbClr val="5F6368"/>
                </a:solidFill>
                <a:latin typeface="Open Sans"/>
                <a:ea typeface="Open Sans"/>
                <a:cs typeface="Open Sans"/>
                <a:sym typeface="Open Sans"/>
              </a:rPr>
              <a:t>Write one to two sentences reflecting </a:t>
            </a:r>
            <a:br>
              <a:rPr lang="en" sz="1200">
                <a:solidFill>
                  <a:srgbClr val="5F6368"/>
                </a:solidFill>
                <a:latin typeface="Open Sans"/>
                <a:ea typeface="Open Sans"/>
                <a:cs typeface="Open Sans"/>
                <a:sym typeface="Open Sans"/>
              </a:rPr>
            </a:br>
            <a:r>
              <a:rPr lang="en" sz="1200">
                <a:solidFill>
                  <a:srgbClr val="5F6368"/>
                </a:solidFill>
                <a:latin typeface="Open Sans"/>
                <a:ea typeface="Open Sans"/>
                <a:cs typeface="Open Sans"/>
                <a:sym typeface="Open Sans"/>
              </a:rPr>
              <a:t>on the pain point listed above and how it </a:t>
            </a:r>
            <a:br>
              <a:rPr lang="en" sz="1200">
                <a:solidFill>
                  <a:srgbClr val="5F6368"/>
                </a:solidFill>
                <a:latin typeface="Open Sans"/>
                <a:ea typeface="Open Sans"/>
                <a:cs typeface="Open Sans"/>
                <a:sym typeface="Open Sans"/>
              </a:rPr>
            </a:br>
            <a:r>
              <a:rPr lang="en" sz="1200">
                <a:solidFill>
                  <a:srgbClr val="5F6368"/>
                </a:solidFill>
                <a:latin typeface="Open Sans"/>
                <a:ea typeface="Open Sans"/>
                <a:cs typeface="Open Sans"/>
                <a:sym typeface="Open Sans"/>
              </a:rPr>
              <a:t>will guide designs moving forward.</a:t>
            </a:r>
            <a:endParaRPr sz="1200"/>
          </a:p>
        </p:txBody>
      </p:sp>
      <p:sp>
        <p:nvSpPr>
          <p:cNvPr id="219" name="Google Shape;219;p45"/>
          <p:cNvSpPr/>
          <p:nvPr/>
        </p:nvSpPr>
        <p:spPr>
          <a:xfrm>
            <a:off x="112112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20" name="Google Shape;220;p45"/>
          <p:cNvSpPr/>
          <p:nvPr/>
        </p:nvSpPr>
        <p:spPr>
          <a:xfrm>
            <a:off x="326237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221" name="Google Shape;221;p45"/>
          <p:cNvSpPr/>
          <p:nvPr/>
        </p:nvSpPr>
        <p:spPr>
          <a:xfrm>
            <a:off x="540362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
        <p:nvSpPr>
          <p:cNvPr id="222" name="Google Shape;222;p45"/>
          <p:cNvSpPr/>
          <p:nvPr/>
        </p:nvSpPr>
        <p:spPr>
          <a:xfrm>
            <a:off x="754487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4</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46"/>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Persona: </a:t>
            </a:r>
            <a:r>
              <a:rPr lang="en" sz="2400" b="1" dirty="0">
                <a:solidFill>
                  <a:srgbClr val="5F6368"/>
                </a:solidFill>
                <a:latin typeface="Open Sans"/>
                <a:ea typeface="Open Sans"/>
                <a:cs typeface="Open Sans"/>
                <a:sym typeface="Open Sans"/>
              </a:rPr>
              <a:t>Cliff</a:t>
            </a:r>
            <a:endParaRPr sz="2400" b="1" dirty="0">
              <a:solidFill>
                <a:srgbClr val="5F6368"/>
              </a:solidFill>
              <a:latin typeface="Open Sans"/>
              <a:ea typeface="Open Sans"/>
              <a:cs typeface="Open Sans"/>
              <a:sym typeface="Open Sans"/>
            </a:endParaRPr>
          </a:p>
        </p:txBody>
      </p:sp>
      <p:sp>
        <p:nvSpPr>
          <p:cNvPr id="229" name="Google Shape;229;p46"/>
          <p:cNvSpPr txBox="1"/>
          <p:nvPr/>
        </p:nvSpPr>
        <p:spPr>
          <a:xfrm>
            <a:off x="517674" y="1674400"/>
            <a:ext cx="3539419" cy="212362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Problem statement:</a:t>
            </a:r>
            <a:endParaRPr dirty="0">
              <a:solidFill>
                <a:srgbClr val="EA4335"/>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dirty="0">
                <a:solidFill>
                  <a:srgbClr val="5F6368"/>
                </a:solidFill>
                <a:latin typeface="Open Sans"/>
                <a:ea typeface="Open Sans"/>
                <a:cs typeface="Open Sans"/>
                <a:sym typeface="Open Sans"/>
              </a:rPr>
              <a:t>Cliff is a full time worker and avid cyclist who needs a user friendly website with a great selection of bikes that can be customized because he wants to be able to have the best bike for his needs. </a:t>
            </a:r>
            <a:endParaRPr lang="en-US" dirty="0"/>
          </a:p>
        </p:txBody>
      </p:sp>
      <p:pic>
        <p:nvPicPr>
          <p:cNvPr id="3" name="Picture 2">
            <a:extLst>
              <a:ext uri="{FF2B5EF4-FFF2-40B4-BE49-F238E27FC236}">
                <a16:creationId xmlns:a16="http://schemas.microsoft.com/office/drawing/2014/main" id="{AB213A11-F5DD-0F49-88F9-8F6C3D9F5190}"/>
              </a:ext>
            </a:extLst>
          </p:cNvPr>
          <p:cNvPicPr>
            <a:picLocks noChangeAspect="1"/>
          </p:cNvPicPr>
          <p:nvPr/>
        </p:nvPicPr>
        <p:blipFill rotWithShape="1">
          <a:blip r:embed="rId3"/>
          <a:srcRect l="521" t="1" b="417"/>
          <a:stretch/>
        </p:blipFill>
        <p:spPr>
          <a:xfrm>
            <a:off x="3855720" y="426719"/>
            <a:ext cx="5288279" cy="396240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47"/>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journey map</a:t>
            </a:r>
            <a:endParaRPr sz="2400">
              <a:solidFill>
                <a:srgbClr val="5F6368"/>
              </a:solidFill>
              <a:latin typeface="Open Sans"/>
              <a:ea typeface="Open Sans"/>
              <a:cs typeface="Open Sans"/>
              <a:sym typeface="Open Sans"/>
            </a:endParaRPr>
          </a:p>
        </p:txBody>
      </p:sp>
      <p:sp>
        <p:nvSpPr>
          <p:cNvPr id="235" name="Google Shape;235;p47"/>
          <p:cNvSpPr/>
          <p:nvPr/>
        </p:nvSpPr>
        <p:spPr>
          <a:xfrm>
            <a:off x="4211875" y="0"/>
            <a:ext cx="493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7"/>
          <p:cNvSpPr txBox="1"/>
          <p:nvPr/>
        </p:nvSpPr>
        <p:spPr>
          <a:xfrm>
            <a:off x="6011725" y="2294700"/>
            <a:ext cx="13323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user journey map</a:t>
            </a:r>
            <a:endParaRPr sz="1200">
              <a:solidFill>
                <a:srgbClr val="5F6368"/>
              </a:solidFill>
              <a:latin typeface="Open Sans"/>
              <a:ea typeface="Open Sans"/>
              <a:cs typeface="Open Sans"/>
              <a:sym typeface="Open Sans"/>
            </a:endParaRPr>
          </a:p>
        </p:txBody>
      </p:sp>
      <p:sp>
        <p:nvSpPr>
          <p:cNvPr id="237" name="Google Shape;237;p47"/>
          <p:cNvSpPr txBox="1"/>
          <p:nvPr/>
        </p:nvSpPr>
        <p:spPr>
          <a:xfrm>
            <a:off x="517675" y="1522550"/>
            <a:ext cx="2421300" cy="244679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The goal of the user journey map was to help us hone in on the users specific pain points through their typical experience through ordering a customized bike online. </a:t>
            </a:r>
            <a:endParaRPr dirty="0"/>
          </a:p>
        </p:txBody>
      </p:sp>
      <p:pic>
        <p:nvPicPr>
          <p:cNvPr id="3" name="Picture 2">
            <a:extLst>
              <a:ext uri="{FF2B5EF4-FFF2-40B4-BE49-F238E27FC236}">
                <a16:creationId xmlns:a16="http://schemas.microsoft.com/office/drawing/2014/main" id="{DF819836-2CE8-CA4F-AE53-CBC4728A1D40}"/>
              </a:ext>
            </a:extLst>
          </p:cNvPr>
          <p:cNvPicPr>
            <a:picLocks noChangeAspect="1"/>
          </p:cNvPicPr>
          <p:nvPr/>
        </p:nvPicPr>
        <p:blipFill rotWithShape="1">
          <a:blip r:embed="rId3"/>
          <a:srcRect l="1953" b="2093"/>
          <a:stretch/>
        </p:blipFill>
        <p:spPr>
          <a:xfrm>
            <a:off x="4181061" y="0"/>
            <a:ext cx="4932000" cy="5035826"/>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677</TotalTime>
  <Words>1325</Words>
  <Application>Microsoft Macintosh PowerPoint</Application>
  <PresentationFormat>On-screen Show (16:9)</PresentationFormat>
  <Paragraphs>152</Paragraphs>
  <Slides>29</Slides>
  <Notes>29</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29</vt:i4>
      </vt:variant>
    </vt:vector>
  </HeadingPairs>
  <TitlesOfParts>
    <vt:vector size="36" baseType="lpstr">
      <vt:lpstr>Open Sans</vt:lpstr>
      <vt:lpstr>Open Sans SemiBold</vt:lpstr>
      <vt:lpstr>Calibri</vt:lpstr>
      <vt:lpstr>Arial</vt:lpstr>
      <vt:lpstr>Google Sans Medium</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Brian Thompson</cp:lastModifiedBy>
  <cp:revision>19</cp:revision>
  <dcterms:modified xsi:type="dcterms:W3CDTF">2022-03-15T20:03:43Z</dcterms:modified>
</cp:coreProperties>
</file>